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20.jpg" ContentType="image/jpg"/>
  <Override PartName="/ppt/media/image21.jpg" ContentType="image/jpg"/>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 id="2147483667" r:id="rId2"/>
    <p:sldMasterId id="2147483686" r:id="rId3"/>
    <p:sldMasterId id="2147483685" r:id="rId4"/>
    <p:sldMasterId id="2147483648" r:id="rId5"/>
  </p:sldMasterIdLst>
  <p:sldIdLst>
    <p:sldId id="256" r:id="rId6"/>
    <p:sldId id="257" r:id="rId7"/>
    <p:sldId id="261" r:id="rId8"/>
    <p:sldId id="263" r:id="rId9"/>
    <p:sldId id="264" r:id="rId10"/>
    <p:sldId id="265" r:id="rId11"/>
    <p:sldId id="262" r:id="rId12"/>
    <p:sldId id="259" r:id="rId13"/>
    <p:sldId id="260" r:id="rId14"/>
    <p:sldId id="266" r:id="rId15"/>
    <p:sldId id="267" r:id="rId16"/>
    <p:sldId id="268" r:id="rId17"/>
    <p:sldId id="269" r:id="rId18"/>
    <p:sldId id="283" r:id="rId19"/>
    <p:sldId id="284" r:id="rId20"/>
    <p:sldId id="285" r:id="rId21"/>
    <p:sldId id="286" r:id="rId22"/>
    <p:sldId id="287" r:id="rId23"/>
    <p:sldId id="288" r:id="rId24"/>
    <p:sldId id="289" r:id="rId25"/>
    <p:sldId id="290" r:id="rId26"/>
    <p:sldId id="291" r:id="rId27"/>
    <p:sldId id="292" r:id="rId28"/>
    <p:sldId id="293" r:id="rId29"/>
    <p:sldId id="281" r:id="rId30"/>
    <p:sldId id="282" r:id="rId31"/>
    <p:sldId id="301" r:id="rId32"/>
    <p:sldId id="302" r:id="rId33"/>
    <p:sldId id="303" r:id="rId34"/>
    <p:sldId id="304" r:id="rId35"/>
    <p:sldId id="305" r:id="rId36"/>
    <p:sldId id="294" r:id="rId37"/>
    <p:sldId id="295" r:id="rId38"/>
    <p:sldId id="296" r:id="rId39"/>
    <p:sldId id="297" r:id="rId40"/>
    <p:sldId id="298" r:id="rId41"/>
    <p:sldId id="299" r:id="rId42"/>
    <p:sldId id="300" r:id="rId43"/>
    <p:sldId id="258"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image" Target="../media/image35.png"/><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image" Target="../media/image35.png"/><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7D8FA4-0CA6-4854-A147-1984F550A16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0301FEC-3657-448D-BD47-D012879AD5BB}">
      <dgm:prSet/>
      <dgm:spPr/>
      <dgm:t>
        <a:bodyPr/>
        <a:lstStyle/>
        <a:p>
          <a:pPr>
            <a:lnSpc>
              <a:spcPct val="100000"/>
            </a:lnSpc>
          </a:pPr>
          <a:r>
            <a:rPr lang="en-US" b="0" i="0"/>
            <a:t>The algorithm for linear search is relatively simple. The procedure starts at the very first index of the input array to be searched.</a:t>
          </a:r>
          <a:endParaRPr lang="en-US"/>
        </a:p>
      </dgm:t>
    </dgm:pt>
    <dgm:pt modelId="{1085F004-1255-4386-ACFE-9F123A72BF9B}" type="parTrans" cxnId="{43E28F4C-D50D-4467-927B-F79CD2F73CCB}">
      <dgm:prSet/>
      <dgm:spPr/>
      <dgm:t>
        <a:bodyPr/>
        <a:lstStyle/>
        <a:p>
          <a:endParaRPr lang="en-US"/>
        </a:p>
      </dgm:t>
    </dgm:pt>
    <dgm:pt modelId="{A7F7076F-4224-4187-84A1-3C14E718F61D}" type="sibTrans" cxnId="{43E28F4C-D50D-4467-927B-F79CD2F73CCB}">
      <dgm:prSet/>
      <dgm:spPr/>
      <dgm:t>
        <a:bodyPr/>
        <a:lstStyle/>
        <a:p>
          <a:endParaRPr lang="en-US"/>
        </a:p>
      </dgm:t>
    </dgm:pt>
    <dgm:pt modelId="{976B31E9-E0F5-48F0-A854-1ADC837A1F6D}">
      <dgm:prSet/>
      <dgm:spPr/>
      <dgm:t>
        <a:bodyPr/>
        <a:lstStyle/>
        <a:p>
          <a:pPr>
            <a:lnSpc>
              <a:spcPct val="100000"/>
            </a:lnSpc>
          </a:pPr>
          <a:r>
            <a:rPr lang="en-US" b="1" i="0"/>
            <a:t>Step 1</a:t>
          </a:r>
          <a:r>
            <a:rPr lang="en-US" b="0" i="0"/>
            <a:t> − Start from the 0th index of the input array, compare the key value with the value present in the 0th index.</a:t>
          </a:r>
          <a:endParaRPr lang="en-US"/>
        </a:p>
      </dgm:t>
    </dgm:pt>
    <dgm:pt modelId="{C47D432E-E240-4978-96DA-68A78498A56C}" type="parTrans" cxnId="{A69F8653-DA58-4F24-BAEB-DB80DE12B707}">
      <dgm:prSet/>
      <dgm:spPr/>
      <dgm:t>
        <a:bodyPr/>
        <a:lstStyle/>
        <a:p>
          <a:endParaRPr lang="en-US"/>
        </a:p>
      </dgm:t>
    </dgm:pt>
    <dgm:pt modelId="{F4EFE109-40F4-408D-BFF2-214F6926191A}" type="sibTrans" cxnId="{A69F8653-DA58-4F24-BAEB-DB80DE12B707}">
      <dgm:prSet/>
      <dgm:spPr/>
      <dgm:t>
        <a:bodyPr/>
        <a:lstStyle/>
        <a:p>
          <a:endParaRPr lang="en-US"/>
        </a:p>
      </dgm:t>
    </dgm:pt>
    <dgm:pt modelId="{366BC805-3D53-4E52-A9EA-EACEE36D6711}">
      <dgm:prSet/>
      <dgm:spPr/>
      <dgm:t>
        <a:bodyPr/>
        <a:lstStyle/>
        <a:p>
          <a:pPr>
            <a:lnSpc>
              <a:spcPct val="100000"/>
            </a:lnSpc>
          </a:pPr>
          <a:r>
            <a:rPr lang="en-US" b="1" i="0" dirty="0"/>
            <a:t>Step 2</a:t>
          </a:r>
          <a:r>
            <a:rPr lang="en-US" b="0" i="0" dirty="0"/>
            <a:t> − If the value matches with the key, return the position at which the value was found.</a:t>
          </a:r>
          <a:endParaRPr lang="en-US" dirty="0"/>
        </a:p>
      </dgm:t>
    </dgm:pt>
    <dgm:pt modelId="{1831CA5A-C139-4ED0-A361-D9A7643F003A}" type="parTrans" cxnId="{2C0E93E5-2A9C-4CD5-8AAF-EC84A5690F2E}">
      <dgm:prSet/>
      <dgm:spPr/>
      <dgm:t>
        <a:bodyPr/>
        <a:lstStyle/>
        <a:p>
          <a:endParaRPr lang="en-US"/>
        </a:p>
      </dgm:t>
    </dgm:pt>
    <dgm:pt modelId="{A7620B5E-2128-4A62-88E1-68DCBD8D07C7}" type="sibTrans" cxnId="{2C0E93E5-2A9C-4CD5-8AAF-EC84A5690F2E}">
      <dgm:prSet/>
      <dgm:spPr/>
      <dgm:t>
        <a:bodyPr/>
        <a:lstStyle/>
        <a:p>
          <a:endParaRPr lang="en-US"/>
        </a:p>
      </dgm:t>
    </dgm:pt>
    <dgm:pt modelId="{7F673D63-E6BF-4EDA-9FB1-3328EAE0529D}">
      <dgm:prSet/>
      <dgm:spPr/>
      <dgm:t>
        <a:bodyPr/>
        <a:lstStyle/>
        <a:p>
          <a:pPr>
            <a:lnSpc>
              <a:spcPct val="100000"/>
            </a:lnSpc>
          </a:pPr>
          <a:r>
            <a:rPr lang="en-US" b="1" i="0"/>
            <a:t>Step 3</a:t>
          </a:r>
          <a:r>
            <a:rPr lang="en-US" b="0" i="0"/>
            <a:t> − If the value does not match with the key, compare the next element in the array.</a:t>
          </a:r>
          <a:endParaRPr lang="en-US"/>
        </a:p>
      </dgm:t>
    </dgm:pt>
    <dgm:pt modelId="{94C57260-9CD9-4148-9BEC-406C763C587D}" type="parTrans" cxnId="{FFE8D9BD-CF3B-465D-B826-2392EBF563F3}">
      <dgm:prSet/>
      <dgm:spPr/>
      <dgm:t>
        <a:bodyPr/>
        <a:lstStyle/>
        <a:p>
          <a:endParaRPr lang="en-US"/>
        </a:p>
      </dgm:t>
    </dgm:pt>
    <dgm:pt modelId="{677AEBA4-1DC7-4D59-8A08-AB469FAAAAA8}" type="sibTrans" cxnId="{FFE8D9BD-CF3B-465D-B826-2392EBF563F3}">
      <dgm:prSet/>
      <dgm:spPr/>
      <dgm:t>
        <a:bodyPr/>
        <a:lstStyle/>
        <a:p>
          <a:endParaRPr lang="en-US"/>
        </a:p>
      </dgm:t>
    </dgm:pt>
    <dgm:pt modelId="{5EEB4289-27A4-4A60-9361-825EC5667625}">
      <dgm:prSet/>
      <dgm:spPr/>
      <dgm:t>
        <a:bodyPr/>
        <a:lstStyle/>
        <a:p>
          <a:pPr>
            <a:lnSpc>
              <a:spcPct val="100000"/>
            </a:lnSpc>
          </a:pPr>
          <a:r>
            <a:rPr lang="en-US" b="1" i="0"/>
            <a:t>Step 4</a:t>
          </a:r>
          <a:r>
            <a:rPr lang="en-US" b="0" i="0"/>
            <a:t> − Repeat Step 3 until there is a match found. Return the position at which the match was found.</a:t>
          </a:r>
          <a:endParaRPr lang="en-US"/>
        </a:p>
      </dgm:t>
    </dgm:pt>
    <dgm:pt modelId="{E131B393-1E56-4CD6-9185-92B615A4E243}" type="parTrans" cxnId="{0A3007A1-DF47-43E6-8380-C09DE0C2EC7E}">
      <dgm:prSet/>
      <dgm:spPr/>
      <dgm:t>
        <a:bodyPr/>
        <a:lstStyle/>
        <a:p>
          <a:endParaRPr lang="en-US"/>
        </a:p>
      </dgm:t>
    </dgm:pt>
    <dgm:pt modelId="{F088E965-5377-4602-86DC-D69881809B7F}" type="sibTrans" cxnId="{0A3007A1-DF47-43E6-8380-C09DE0C2EC7E}">
      <dgm:prSet/>
      <dgm:spPr/>
      <dgm:t>
        <a:bodyPr/>
        <a:lstStyle/>
        <a:p>
          <a:endParaRPr lang="en-US"/>
        </a:p>
      </dgm:t>
    </dgm:pt>
    <dgm:pt modelId="{C4DC2D5E-E00A-4A6E-8CC7-60EBEED76A73}">
      <dgm:prSet/>
      <dgm:spPr/>
      <dgm:t>
        <a:bodyPr/>
        <a:lstStyle/>
        <a:p>
          <a:pPr>
            <a:lnSpc>
              <a:spcPct val="100000"/>
            </a:lnSpc>
          </a:pPr>
          <a:r>
            <a:rPr lang="en-US" b="1" i="0"/>
            <a:t>Step 5</a:t>
          </a:r>
          <a:r>
            <a:rPr lang="en-US" b="0" i="0"/>
            <a:t> − If it is an unsuccessful search, print that the element is not present in the array and exit the program.</a:t>
          </a:r>
          <a:endParaRPr lang="en-US"/>
        </a:p>
      </dgm:t>
    </dgm:pt>
    <dgm:pt modelId="{265B33E9-7FB4-4450-BDF5-9ADAA7F236BF}" type="parTrans" cxnId="{CFA2B064-2632-4232-ACCA-0D33F88D7CF5}">
      <dgm:prSet/>
      <dgm:spPr/>
      <dgm:t>
        <a:bodyPr/>
        <a:lstStyle/>
        <a:p>
          <a:endParaRPr lang="en-US"/>
        </a:p>
      </dgm:t>
    </dgm:pt>
    <dgm:pt modelId="{8C31F3AF-799E-4C91-BF0D-1D03B1CAA470}" type="sibTrans" cxnId="{CFA2B064-2632-4232-ACCA-0D33F88D7CF5}">
      <dgm:prSet/>
      <dgm:spPr/>
      <dgm:t>
        <a:bodyPr/>
        <a:lstStyle/>
        <a:p>
          <a:endParaRPr lang="en-US"/>
        </a:p>
      </dgm:t>
    </dgm:pt>
    <dgm:pt modelId="{D69230B5-4A49-428D-AC90-08D20EA330F0}" type="pres">
      <dgm:prSet presAssocID="{AE7D8FA4-0CA6-4854-A147-1984F550A16E}" presName="root" presStyleCnt="0">
        <dgm:presLayoutVars>
          <dgm:dir/>
          <dgm:resizeHandles val="exact"/>
        </dgm:presLayoutVars>
      </dgm:prSet>
      <dgm:spPr/>
    </dgm:pt>
    <dgm:pt modelId="{CC4B60F7-5DDE-4EEB-822E-EF073216DF8B}" type="pres">
      <dgm:prSet presAssocID="{C0301FEC-3657-448D-BD47-D012879AD5BB}" presName="compNode" presStyleCnt="0"/>
      <dgm:spPr/>
    </dgm:pt>
    <dgm:pt modelId="{D176A80E-A125-408B-96CC-AB62A255C675}" type="pres">
      <dgm:prSet presAssocID="{C0301FEC-3657-448D-BD47-D012879AD5BB}" presName="bgRect" presStyleLbl="bgShp" presStyleIdx="0" presStyleCnt="6"/>
      <dgm:spPr/>
    </dgm:pt>
    <dgm:pt modelId="{72D8F5E5-3C6D-433D-A6B3-CF4EFD37C64E}" type="pres">
      <dgm:prSet presAssocID="{C0301FEC-3657-448D-BD47-D012879AD5B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lowchart"/>
        </a:ext>
      </dgm:extLst>
    </dgm:pt>
    <dgm:pt modelId="{72A5A504-8122-495E-A7A5-CCA11298B192}" type="pres">
      <dgm:prSet presAssocID="{C0301FEC-3657-448D-BD47-D012879AD5BB}" presName="spaceRect" presStyleCnt="0"/>
      <dgm:spPr/>
    </dgm:pt>
    <dgm:pt modelId="{C47EB299-2960-4090-9122-842D276448F4}" type="pres">
      <dgm:prSet presAssocID="{C0301FEC-3657-448D-BD47-D012879AD5BB}" presName="parTx" presStyleLbl="revTx" presStyleIdx="0" presStyleCnt="6">
        <dgm:presLayoutVars>
          <dgm:chMax val="0"/>
          <dgm:chPref val="0"/>
        </dgm:presLayoutVars>
      </dgm:prSet>
      <dgm:spPr/>
    </dgm:pt>
    <dgm:pt modelId="{EC078073-AAD1-45C2-A038-AF5CF9A96594}" type="pres">
      <dgm:prSet presAssocID="{A7F7076F-4224-4187-84A1-3C14E718F61D}" presName="sibTrans" presStyleCnt="0"/>
      <dgm:spPr/>
    </dgm:pt>
    <dgm:pt modelId="{E557FD04-CDFC-4F38-959A-5A79EA6B8314}" type="pres">
      <dgm:prSet presAssocID="{976B31E9-E0F5-48F0-A854-1ADC837A1F6D}" presName="compNode" presStyleCnt="0"/>
      <dgm:spPr/>
    </dgm:pt>
    <dgm:pt modelId="{2B5C24D5-0D46-4523-9BBA-23AEC1F05B5C}" type="pres">
      <dgm:prSet presAssocID="{976B31E9-E0F5-48F0-A854-1ADC837A1F6D}" presName="bgRect" presStyleLbl="bgShp" presStyleIdx="1" presStyleCnt="6"/>
      <dgm:spPr/>
    </dgm:pt>
    <dgm:pt modelId="{C871B7A2-5F1A-4621-8639-3E18F7B5D8D3}" type="pres">
      <dgm:prSet presAssocID="{976B31E9-E0F5-48F0-A854-1ADC837A1F6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Quotes"/>
        </a:ext>
      </dgm:extLst>
    </dgm:pt>
    <dgm:pt modelId="{30F5DD0A-3742-475E-AD28-2EC796DF90ED}" type="pres">
      <dgm:prSet presAssocID="{976B31E9-E0F5-48F0-A854-1ADC837A1F6D}" presName="spaceRect" presStyleCnt="0"/>
      <dgm:spPr/>
    </dgm:pt>
    <dgm:pt modelId="{28B3CC7B-6DBF-4277-BB47-7798CD669883}" type="pres">
      <dgm:prSet presAssocID="{976B31E9-E0F5-48F0-A854-1ADC837A1F6D}" presName="parTx" presStyleLbl="revTx" presStyleIdx="1" presStyleCnt="6">
        <dgm:presLayoutVars>
          <dgm:chMax val="0"/>
          <dgm:chPref val="0"/>
        </dgm:presLayoutVars>
      </dgm:prSet>
      <dgm:spPr/>
    </dgm:pt>
    <dgm:pt modelId="{53540E4F-B0A8-4543-9818-99D5D889EAA4}" type="pres">
      <dgm:prSet presAssocID="{F4EFE109-40F4-408D-BFF2-214F6926191A}" presName="sibTrans" presStyleCnt="0"/>
      <dgm:spPr/>
    </dgm:pt>
    <dgm:pt modelId="{089BD280-6A8D-480C-ACDC-428A8F3C9B0D}" type="pres">
      <dgm:prSet presAssocID="{366BC805-3D53-4E52-A9EA-EACEE36D6711}" presName="compNode" presStyleCnt="0"/>
      <dgm:spPr/>
    </dgm:pt>
    <dgm:pt modelId="{0D7A30D2-4CA5-487A-9AE8-A84B28CCB1B0}" type="pres">
      <dgm:prSet presAssocID="{366BC805-3D53-4E52-A9EA-EACEE36D6711}" presName="bgRect" presStyleLbl="bgShp" presStyleIdx="2" presStyleCnt="6"/>
      <dgm:spPr/>
    </dgm:pt>
    <dgm:pt modelId="{F7358567-8A92-44BD-8169-F731F65A4A04}" type="pres">
      <dgm:prSet presAssocID="{366BC805-3D53-4E52-A9EA-EACEE36D671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Key"/>
        </a:ext>
      </dgm:extLst>
    </dgm:pt>
    <dgm:pt modelId="{2385EBB5-A930-487F-96FE-B220C41AF783}" type="pres">
      <dgm:prSet presAssocID="{366BC805-3D53-4E52-A9EA-EACEE36D6711}" presName="spaceRect" presStyleCnt="0"/>
      <dgm:spPr/>
    </dgm:pt>
    <dgm:pt modelId="{3B0B9FB0-AC80-4876-83B0-516720A61AFF}" type="pres">
      <dgm:prSet presAssocID="{366BC805-3D53-4E52-A9EA-EACEE36D6711}" presName="parTx" presStyleLbl="revTx" presStyleIdx="2" presStyleCnt="6">
        <dgm:presLayoutVars>
          <dgm:chMax val="0"/>
          <dgm:chPref val="0"/>
        </dgm:presLayoutVars>
      </dgm:prSet>
      <dgm:spPr/>
    </dgm:pt>
    <dgm:pt modelId="{2168B6D7-DE88-469E-81B2-1556C167A66F}" type="pres">
      <dgm:prSet presAssocID="{A7620B5E-2128-4A62-88E1-68DCBD8D07C7}" presName="sibTrans" presStyleCnt="0"/>
      <dgm:spPr/>
    </dgm:pt>
    <dgm:pt modelId="{BADCC2DF-DF11-442B-B0EA-E69B186BAF1B}" type="pres">
      <dgm:prSet presAssocID="{7F673D63-E6BF-4EDA-9FB1-3328EAE0529D}" presName="compNode" presStyleCnt="0"/>
      <dgm:spPr/>
    </dgm:pt>
    <dgm:pt modelId="{3946A9BA-01A3-458E-BE72-74FD1CADECD4}" type="pres">
      <dgm:prSet presAssocID="{7F673D63-E6BF-4EDA-9FB1-3328EAE0529D}" presName="bgRect" presStyleLbl="bgShp" presStyleIdx="3" presStyleCnt="6"/>
      <dgm:spPr/>
    </dgm:pt>
    <dgm:pt modelId="{9B884BAD-73CD-4A13-A686-BC92F379EF3D}" type="pres">
      <dgm:prSet presAssocID="{7F673D63-E6BF-4EDA-9FB1-3328EAE0529D}"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ckmark"/>
        </a:ext>
      </dgm:extLst>
    </dgm:pt>
    <dgm:pt modelId="{9C8E62FB-EBEC-48E6-AD54-0AA44F5FBBAB}" type="pres">
      <dgm:prSet presAssocID="{7F673D63-E6BF-4EDA-9FB1-3328EAE0529D}" presName="spaceRect" presStyleCnt="0"/>
      <dgm:spPr/>
    </dgm:pt>
    <dgm:pt modelId="{DAF8D235-7F63-4032-A727-3C645E38F4EE}" type="pres">
      <dgm:prSet presAssocID="{7F673D63-E6BF-4EDA-9FB1-3328EAE0529D}" presName="parTx" presStyleLbl="revTx" presStyleIdx="3" presStyleCnt="6">
        <dgm:presLayoutVars>
          <dgm:chMax val="0"/>
          <dgm:chPref val="0"/>
        </dgm:presLayoutVars>
      </dgm:prSet>
      <dgm:spPr/>
    </dgm:pt>
    <dgm:pt modelId="{2CBD7A2B-4752-4118-9C80-F52EC7146E06}" type="pres">
      <dgm:prSet presAssocID="{677AEBA4-1DC7-4D59-8A08-AB469FAAAAA8}" presName="sibTrans" presStyleCnt="0"/>
      <dgm:spPr/>
    </dgm:pt>
    <dgm:pt modelId="{DCBB904C-E1B0-4106-AD0E-AD2B3E54DD1B}" type="pres">
      <dgm:prSet presAssocID="{5EEB4289-27A4-4A60-9361-825EC5667625}" presName="compNode" presStyleCnt="0"/>
      <dgm:spPr/>
    </dgm:pt>
    <dgm:pt modelId="{8F03DAB3-7863-4DDB-BEE6-8D63A6CCDF3E}" type="pres">
      <dgm:prSet presAssocID="{5EEB4289-27A4-4A60-9361-825EC5667625}" presName="bgRect" presStyleLbl="bgShp" presStyleIdx="4" presStyleCnt="6"/>
      <dgm:spPr/>
    </dgm:pt>
    <dgm:pt modelId="{58010150-9D9D-4F2A-B2DD-4802BB09AF3B}" type="pres">
      <dgm:prSet presAssocID="{5EEB4289-27A4-4A60-9361-825EC5667625}"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rawing Compass"/>
        </a:ext>
      </dgm:extLst>
    </dgm:pt>
    <dgm:pt modelId="{2BFB91AD-F3C0-4984-8E8C-827FE354434A}" type="pres">
      <dgm:prSet presAssocID="{5EEB4289-27A4-4A60-9361-825EC5667625}" presName="spaceRect" presStyleCnt="0"/>
      <dgm:spPr/>
    </dgm:pt>
    <dgm:pt modelId="{16045215-0290-486A-8ADE-BEE54274EB00}" type="pres">
      <dgm:prSet presAssocID="{5EEB4289-27A4-4A60-9361-825EC5667625}" presName="parTx" presStyleLbl="revTx" presStyleIdx="4" presStyleCnt="6">
        <dgm:presLayoutVars>
          <dgm:chMax val="0"/>
          <dgm:chPref val="0"/>
        </dgm:presLayoutVars>
      </dgm:prSet>
      <dgm:spPr/>
    </dgm:pt>
    <dgm:pt modelId="{B5DC25F6-E18A-41B2-8DC6-2F99D8CE7B52}" type="pres">
      <dgm:prSet presAssocID="{F088E965-5377-4602-86DC-D69881809B7F}" presName="sibTrans" presStyleCnt="0"/>
      <dgm:spPr/>
    </dgm:pt>
    <dgm:pt modelId="{95118CE9-DB2F-4B36-AE7D-D78DDF471F68}" type="pres">
      <dgm:prSet presAssocID="{C4DC2D5E-E00A-4A6E-8CC7-60EBEED76A73}" presName="compNode" presStyleCnt="0"/>
      <dgm:spPr/>
    </dgm:pt>
    <dgm:pt modelId="{565EF2E4-0333-43D7-BB3C-86D0CCCDDC84}" type="pres">
      <dgm:prSet presAssocID="{C4DC2D5E-E00A-4A6E-8CC7-60EBEED76A73}" presName="bgRect" presStyleLbl="bgShp" presStyleIdx="5" presStyleCnt="6"/>
      <dgm:spPr/>
    </dgm:pt>
    <dgm:pt modelId="{4FBC9DF4-A5B2-4425-A14E-DD2DC6AE3EA3}" type="pres">
      <dgm:prSet presAssocID="{C4DC2D5E-E00A-4A6E-8CC7-60EBEED76A73}"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Cursor"/>
        </a:ext>
      </dgm:extLst>
    </dgm:pt>
    <dgm:pt modelId="{F68AC9E1-C86E-42C8-9020-3460B5495993}" type="pres">
      <dgm:prSet presAssocID="{C4DC2D5E-E00A-4A6E-8CC7-60EBEED76A73}" presName="spaceRect" presStyleCnt="0"/>
      <dgm:spPr/>
    </dgm:pt>
    <dgm:pt modelId="{549E0637-2248-47CC-935E-07A4976504C0}" type="pres">
      <dgm:prSet presAssocID="{C4DC2D5E-E00A-4A6E-8CC7-60EBEED76A73}" presName="parTx" presStyleLbl="revTx" presStyleIdx="5" presStyleCnt="6">
        <dgm:presLayoutVars>
          <dgm:chMax val="0"/>
          <dgm:chPref val="0"/>
        </dgm:presLayoutVars>
      </dgm:prSet>
      <dgm:spPr/>
    </dgm:pt>
  </dgm:ptLst>
  <dgm:cxnLst>
    <dgm:cxn modelId="{B1EDEB04-C44F-4653-838D-5BB99A38BCCE}" type="presOf" srcId="{366BC805-3D53-4E52-A9EA-EACEE36D6711}" destId="{3B0B9FB0-AC80-4876-83B0-516720A61AFF}" srcOrd="0" destOrd="0" presId="urn:microsoft.com/office/officeart/2018/2/layout/IconVerticalSolidList"/>
    <dgm:cxn modelId="{F368002F-56FE-4ADD-8CB3-CC6416BCCC97}" type="presOf" srcId="{C0301FEC-3657-448D-BD47-D012879AD5BB}" destId="{C47EB299-2960-4090-9122-842D276448F4}" srcOrd="0" destOrd="0" presId="urn:microsoft.com/office/officeart/2018/2/layout/IconVerticalSolidList"/>
    <dgm:cxn modelId="{8EA3D432-8254-4FB0-A129-D41B7EF8DF61}" type="presOf" srcId="{5EEB4289-27A4-4A60-9361-825EC5667625}" destId="{16045215-0290-486A-8ADE-BEE54274EB00}" srcOrd="0" destOrd="0" presId="urn:microsoft.com/office/officeart/2018/2/layout/IconVerticalSolidList"/>
    <dgm:cxn modelId="{69F4F038-677A-45E9-A7F2-4065251C641B}" type="presOf" srcId="{976B31E9-E0F5-48F0-A854-1ADC837A1F6D}" destId="{28B3CC7B-6DBF-4277-BB47-7798CD669883}" srcOrd="0" destOrd="0" presId="urn:microsoft.com/office/officeart/2018/2/layout/IconVerticalSolidList"/>
    <dgm:cxn modelId="{CFA2B064-2632-4232-ACCA-0D33F88D7CF5}" srcId="{AE7D8FA4-0CA6-4854-A147-1984F550A16E}" destId="{C4DC2D5E-E00A-4A6E-8CC7-60EBEED76A73}" srcOrd="5" destOrd="0" parTransId="{265B33E9-7FB4-4450-BDF5-9ADAA7F236BF}" sibTransId="{8C31F3AF-799E-4C91-BF0D-1D03B1CAA470}"/>
    <dgm:cxn modelId="{43E28F4C-D50D-4467-927B-F79CD2F73CCB}" srcId="{AE7D8FA4-0CA6-4854-A147-1984F550A16E}" destId="{C0301FEC-3657-448D-BD47-D012879AD5BB}" srcOrd="0" destOrd="0" parTransId="{1085F004-1255-4386-ACFE-9F123A72BF9B}" sibTransId="{A7F7076F-4224-4187-84A1-3C14E718F61D}"/>
    <dgm:cxn modelId="{7D7B7D50-F648-4FA8-9EDD-B7F871DDFED9}" type="presOf" srcId="{AE7D8FA4-0CA6-4854-A147-1984F550A16E}" destId="{D69230B5-4A49-428D-AC90-08D20EA330F0}" srcOrd="0" destOrd="0" presId="urn:microsoft.com/office/officeart/2018/2/layout/IconVerticalSolidList"/>
    <dgm:cxn modelId="{A69F8653-DA58-4F24-BAEB-DB80DE12B707}" srcId="{AE7D8FA4-0CA6-4854-A147-1984F550A16E}" destId="{976B31E9-E0F5-48F0-A854-1ADC837A1F6D}" srcOrd="1" destOrd="0" parTransId="{C47D432E-E240-4978-96DA-68A78498A56C}" sibTransId="{F4EFE109-40F4-408D-BFF2-214F6926191A}"/>
    <dgm:cxn modelId="{E0D5B285-DB3C-4E43-BAED-E54FB6F65146}" type="presOf" srcId="{7F673D63-E6BF-4EDA-9FB1-3328EAE0529D}" destId="{DAF8D235-7F63-4032-A727-3C645E38F4EE}" srcOrd="0" destOrd="0" presId="urn:microsoft.com/office/officeart/2018/2/layout/IconVerticalSolidList"/>
    <dgm:cxn modelId="{0A3007A1-DF47-43E6-8380-C09DE0C2EC7E}" srcId="{AE7D8FA4-0CA6-4854-A147-1984F550A16E}" destId="{5EEB4289-27A4-4A60-9361-825EC5667625}" srcOrd="4" destOrd="0" parTransId="{E131B393-1E56-4CD6-9185-92B615A4E243}" sibTransId="{F088E965-5377-4602-86DC-D69881809B7F}"/>
    <dgm:cxn modelId="{A7BD28AF-E94A-4DC2-B78C-F70DF930E23A}" type="presOf" srcId="{C4DC2D5E-E00A-4A6E-8CC7-60EBEED76A73}" destId="{549E0637-2248-47CC-935E-07A4976504C0}" srcOrd="0" destOrd="0" presId="urn:microsoft.com/office/officeart/2018/2/layout/IconVerticalSolidList"/>
    <dgm:cxn modelId="{FFE8D9BD-CF3B-465D-B826-2392EBF563F3}" srcId="{AE7D8FA4-0CA6-4854-A147-1984F550A16E}" destId="{7F673D63-E6BF-4EDA-9FB1-3328EAE0529D}" srcOrd="3" destOrd="0" parTransId="{94C57260-9CD9-4148-9BEC-406C763C587D}" sibTransId="{677AEBA4-1DC7-4D59-8A08-AB469FAAAAA8}"/>
    <dgm:cxn modelId="{2C0E93E5-2A9C-4CD5-8AAF-EC84A5690F2E}" srcId="{AE7D8FA4-0CA6-4854-A147-1984F550A16E}" destId="{366BC805-3D53-4E52-A9EA-EACEE36D6711}" srcOrd="2" destOrd="0" parTransId="{1831CA5A-C139-4ED0-A361-D9A7643F003A}" sibTransId="{A7620B5E-2128-4A62-88E1-68DCBD8D07C7}"/>
    <dgm:cxn modelId="{1FD1791C-D436-4174-8734-5E406105C8C2}" type="presParOf" srcId="{D69230B5-4A49-428D-AC90-08D20EA330F0}" destId="{CC4B60F7-5DDE-4EEB-822E-EF073216DF8B}" srcOrd="0" destOrd="0" presId="urn:microsoft.com/office/officeart/2018/2/layout/IconVerticalSolidList"/>
    <dgm:cxn modelId="{A40E323A-75AD-420F-93D7-1D6E952DF6E9}" type="presParOf" srcId="{CC4B60F7-5DDE-4EEB-822E-EF073216DF8B}" destId="{D176A80E-A125-408B-96CC-AB62A255C675}" srcOrd="0" destOrd="0" presId="urn:microsoft.com/office/officeart/2018/2/layout/IconVerticalSolidList"/>
    <dgm:cxn modelId="{8F59091E-7833-4F3A-A5D4-AE96CEE102F4}" type="presParOf" srcId="{CC4B60F7-5DDE-4EEB-822E-EF073216DF8B}" destId="{72D8F5E5-3C6D-433D-A6B3-CF4EFD37C64E}" srcOrd="1" destOrd="0" presId="urn:microsoft.com/office/officeart/2018/2/layout/IconVerticalSolidList"/>
    <dgm:cxn modelId="{1F9C8756-B5EF-49A4-B689-AE339C8EB302}" type="presParOf" srcId="{CC4B60F7-5DDE-4EEB-822E-EF073216DF8B}" destId="{72A5A504-8122-495E-A7A5-CCA11298B192}" srcOrd="2" destOrd="0" presId="urn:microsoft.com/office/officeart/2018/2/layout/IconVerticalSolidList"/>
    <dgm:cxn modelId="{32D8920E-2AA5-4F43-9304-085338C88BA2}" type="presParOf" srcId="{CC4B60F7-5DDE-4EEB-822E-EF073216DF8B}" destId="{C47EB299-2960-4090-9122-842D276448F4}" srcOrd="3" destOrd="0" presId="urn:microsoft.com/office/officeart/2018/2/layout/IconVerticalSolidList"/>
    <dgm:cxn modelId="{F8F7F928-2866-499F-AD06-39D96151EF31}" type="presParOf" srcId="{D69230B5-4A49-428D-AC90-08D20EA330F0}" destId="{EC078073-AAD1-45C2-A038-AF5CF9A96594}" srcOrd="1" destOrd="0" presId="urn:microsoft.com/office/officeart/2018/2/layout/IconVerticalSolidList"/>
    <dgm:cxn modelId="{DA273B1A-30B6-4BEE-9274-2CA37D038586}" type="presParOf" srcId="{D69230B5-4A49-428D-AC90-08D20EA330F0}" destId="{E557FD04-CDFC-4F38-959A-5A79EA6B8314}" srcOrd="2" destOrd="0" presId="urn:microsoft.com/office/officeart/2018/2/layout/IconVerticalSolidList"/>
    <dgm:cxn modelId="{AC972C4C-FB6C-432F-9ED1-07F549F91E4F}" type="presParOf" srcId="{E557FD04-CDFC-4F38-959A-5A79EA6B8314}" destId="{2B5C24D5-0D46-4523-9BBA-23AEC1F05B5C}" srcOrd="0" destOrd="0" presId="urn:microsoft.com/office/officeart/2018/2/layout/IconVerticalSolidList"/>
    <dgm:cxn modelId="{B9223EAD-E24B-42AC-A930-230DD81ADF23}" type="presParOf" srcId="{E557FD04-CDFC-4F38-959A-5A79EA6B8314}" destId="{C871B7A2-5F1A-4621-8639-3E18F7B5D8D3}" srcOrd="1" destOrd="0" presId="urn:microsoft.com/office/officeart/2018/2/layout/IconVerticalSolidList"/>
    <dgm:cxn modelId="{18991B5B-06DC-4353-98AE-5BA22DE047B4}" type="presParOf" srcId="{E557FD04-CDFC-4F38-959A-5A79EA6B8314}" destId="{30F5DD0A-3742-475E-AD28-2EC796DF90ED}" srcOrd="2" destOrd="0" presId="urn:microsoft.com/office/officeart/2018/2/layout/IconVerticalSolidList"/>
    <dgm:cxn modelId="{3A012DA1-FA7C-4196-93E7-951188BA4950}" type="presParOf" srcId="{E557FD04-CDFC-4F38-959A-5A79EA6B8314}" destId="{28B3CC7B-6DBF-4277-BB47-7798CD669883}" srcOrd="3" destOrd="0" presId="urn:microsoft.com/office/officeart/2018/2/layout/IconVerticalSolidList"/>
    <dgm:cxn modelId="{EAF550E3-2F37-4BC9-A8C2-78617EFA8BFD}" type="presParOf" srcId="{D69230B5-4A49-428D-AC90-08D20EA330F0}" destId="{53540E4F-B0A8-4543-9818-99D5D889EAA4}" srcOrd="3" destOrd="0" presId="urn:microsoft.com/office/officeart/2018/2/layout/IconVerticalSolidList"/>
    <dgm:cxn modelId="{7DB1A52B-C50A-4E0F-B970-75B11A9365D2}" type="presParOf" srcId="{D69230B5-4A49-428D-AC90-08D20EA330F0}" destId="{089BD280-6A8D-480C-ACDC-428A8F3C9B0D}" srcOrd="4" destOrd="0" presId="urn:microsoft.com/office/officeart/2018/2/layout/IconVerticalSolidList"/>
    <dgm:cxn modelId="{84469B3C-10FE-4C38-9D6B-5A9B81471EF3}" type="presParOf" srcId="{089BD280-6A8D-480C-ACDC-428A8F3C9B0D}" destId="{0D7A30D2-4CA5-487A-9AE8-A84B28CCB1B0}" srcOrd="0" destOrd="0" presId="urn:microsoft.com/office/officeart/2018/2/layout/IconVerticalSolidList"/>
    <dgm:cxn modelId="{7D04B374-0CDD-4B17-BBD3-14FB23892E3E}" type="presParOf" srcId="{089BD280-6A8D-480C-ACDC-428A8F3C9B0D}" destId="{F7358567-8A92-44BD-8169-F731F65A4A04}" srcOrd="1" destOrd="0" presId="urn:microsoft.com/office/officeart/2018/2/layout/IconVerticalSolidList"/>
    <dgm:cxn modelId="{88466209-21B1-4A8C-A0D0-16B7D73D23F7}" type="presParOf" srcId="{089BD280-6A8D-480C-ACDC-428A8F3C9B0D}" destId="{2385EBB5-A930-487F-96FE-B220C41AF783}" srcOrd="2" destOrd="0" presId="urn:microsoft.com/office/officeart/2018/2/layout/IconVerticalSolidList"/>
    <dgm:cxn modelId="{BA08DE59-91AB-4D52-8B51-363D87D39E3B}" type="presParOf" srcId="{089BD280-6A8D-480C-ACDC-428A8F3C9B0D}" destId="{3B0B9FB0-AC80-4876-83B0-516720A61AFF}" srcOrd="3" destOrd="0" presId="urn:microsoft.com/office/officeart/2018/2/layout/IconVerticalSolidList"/>
    <dgm:cxn modelId="{D596580B-2840-4B16-BCB6-26EE44D9C63E}" type="presParOf" srcId="{D69230B5-4A49-428D-AC90-08D20EA330F0}" destId="{2168B6D7-DE88-469E-81B2-1556C167A66F}" srcOrd="5" destOrd="0" presId="urn:microsoft.com/office/officeart/2018/2/layout/IconVerticalSolidList"/>
    <dgm:cxn modelId="{26CA578A-DE75-4575-AE4D-798E2E390228}" type="presParOf" srcId="{D69230B5-4A49-428D-AC90-08D20EA330F0}" destId="{BADCC2DF-DF11-442B-B0EA-E69B186BAF1B}" srcOrd="6" destOrd="0" presId="urn:microsoft.com/office/officeart/2018/2/layout/IconVerticalSolidList"/>
    <dgm:cxn modelId="{BB3FA7FF-74A3-434A-9ECD-6A5C690B2429}" type="presParOf" srcId="{BADCC2DF-DF11-442B-B0EA-E69B186BAF1B}" destId="{3946A9BA-01A3-458E-BE72-74FD1CADECD4}" srcOrd="0" destOrd="0" presId="urn:microsoft.com/office/officeart/2018/2/layout/IconVerticalSolidList"/>
    <dgm:cxn modelId="{340929E6-4775-4905-9E09-39C42794E25F}" type="presParOf" srcId="{BADCC2DF-DF11-442B-B0EA-E69B186BAF1B}" destId="{9B884BAD-73CD-4A13-A686-BC92F379EF3D}" srcOrd="1" destOrd="0" presId="urn:microsoft.com/office/officeart/2018/2/layout/IconVerticalSolidList"/>
    <dgm:cxn modelId="{2ACB5AB8-7A6B-48DA-924A-5C98514562A4}" type="presParOf" srcId="{BADCC2DF-DF11-442B-B0EA-E69B186BAF1B}" destId="{9C8E62FB-EBEC-48E6-AD54-0AA44F5FBBAB}" srcOrd="2" destOrd="0" presId="urn:microsoft.com/office/officeart/2018/2/layout/IconVerticalSolidList"/>
    <dgm:cxn modelId="{27373749-D33F-4409-8CDC-1CB8ED86AF72}" type="presParOf" srcId="{BADCC2DF-DF11-442B-B0EA-E69B186BAF1B}" destId="{DAF8D235-7F63-4032-A727-3C645E38F4EE}" srcOrd="3" destOrd="0" presId="urn:microsoft.com/office/officeart/2018/2/layout/IconVerticalSolidList"/>
    <dgm:cxn modelId="{74EFA43B-7BDF-40BA-ACB5-8E493FD52900}" type="presParOf" srcId="{D69230B5-4A49-428D-AC90-08D20EA330F0}" destId="{2CBD7A2B-4752-4118-9C80-F52EC7146E06}" srcOrd="7" destOrd="0" presId="urn:microsoft.com/office/officeart/2018/2/layout/IconVerticalSolidList"/>
    <dgm:cxn modelId="{BF8D73BE-89B6-4EE4-ADDA-170655139617}" type="presParOf" srcId="{D69230B5-4A49-428D-AC90-08D20EA330F0}" destId="{DCBB904C-E1B0-4106-AD0E-AD2B3E54DD1B}" srcOrd="8" destOrd="0" presId="urn:microsoft.com/office/officeart/2018/2/layout/IconVerticalSolidList"/>
    <dgm:cxn modelId="{64E4AF3F-DFF7-49C0-9C22-5899D38E5B8E}" type="presParOf" srcId="{DCBB904C-E1B0-4106-AD0E-AD2B3E54DD1B}" destId="{8F03DAB3-7863-4DDB-BEE6-8D63A6CCDF3E}" srcOrd="0" destOrd="0" presId="urn:microsoft.com/office/officeart/2018/2/layout/IconVerticalSolidList"/>
    <dgm:cxn modelId="{F9AFE015-B972-424A-956A-4B7BB93F1BC9}" type="presParOf" srcId="{DCBB904C-E1B0-4106-AD0E-AD2B3E54DD1B}" destId="{58010150-9D9D-4F2A-B2DD-4802BB09AF3B}" srcOrd="1" destOrd="0" presId="urn:microsoft.com/office/officeart/2018/2/layout/IconVerticalSolidList"/>
    <dgm:cxn modelId="{0D6932A0-2F2D-4B0E-88AA-419E4A906D48}" type="presParOf" srcId="{DCBB904C-E1B0-4106-AD0E-AD2B3E54DD1B}" destId="{2BFB91AD-F3C0-4984-8E8C-827FE354434A}" srcOrd="2" destOrd="0" presId="urn:microsoft.com/office/officeart/2018/2/layout/IconVerticalSolidList"/>
    <dgm:cxn modelId="{2B3D4216-7BCD-45F6-BE86-7F85E27F8BDF}" type="presParOf" srcId="{DCBB904C-E1B0-4106-AD0E-AD2B3E54DD1B}" destId="{16045215-0290-486A-8ADE-BEE54274EB00}" srcOrd="3" destOrd="0" presId="urn:microsoft.com/office/officeart/2018/2/layout/IconVerticalSolidList"/>
    <dgm:cxn modelId="{564D0277-0CED-4310-9B4D-36C3130CF163}" type="presParOf" srcId="{D69230B5-4A49-428D-AC90-08D20EA330F0}" destId="{B5DC25F6-E18A-41B2-8DC6-2F99D8CE7B52}" srcOrd="9" destOrd="0" presId="urn:microsoft.com/office/officeart/2018/2/layout/IconVerticalSolidList"/>
    <dgm:cxn modelId="{2CA8A700-DB08-4CAC-8A9C-75108EACE292}" type="presParOf" srcId="{D69230B5-4A49-428D-AC90-08D20EA330F0}" destId="{95118CE9-DB2F-4B36-AE7D-D78DDF471F68}" srcOrd="10" destOrd="0" presId="urn:microsoft.com/office/officeart/2018/2/layout/IconVerticalSolidList"/>
    <dgm:cxn modelId="{B4080592-B231-4D7B-B78D-BF00B24B32A9}" type="presParOf" srcId="{95118CE9-DB2F-4B36-AE7D-D78DDF471F68}" destId="{565EF2E4-0333-43D7-BB3C-86D0CCCDDC84}" srcOrd="0" destOrd="0" presId="urn:microsoft.com/office/officeart/2018/2/layout/IconVerticalSolidList"/>
    <dgm:cxn modelId="{0334161F-55D5-4AEC-B676-C7C961FA6E1A}" type="presParOf" srcId="{95118CE9-DB2F-4B36-AE7D-D78DDF471F68}" destId="{4FBC9DF4-A5B2-4425-A14E-DD2DC6AE3EA3}" srcOrd="1" destOrd="0" presId="urn:microsoft.com/office/officeart/2018/2/layout/IconVerticalSolidList"/>
    <dgm:cxn modelId="{6B331C3A-2A98-408F-AFB0-0481967E074B}" type="presParOf" srcId="{95118CE9-DB2F-4B36-AE7D-D78DDF471F68}" destId="{F68AC9E1-C86E-42C8-9020-3460B5495993}" srcOrd="2" destOrd="0" presId="urn:microsoft.com/office/officeart/2018/2/layout/IconVerticalSolidList"/>
    <dgm:cxn modelId="{84F52BB3-7F98-4BEE-AE3E-A20D1BACA96B}" type="presParOf" srcId="{95118CE9-DB2F-4B36-AE7D-D78DDF471F68}" destId="{549E0637-2248-47CC-935E-07A4976504C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7D8FA4-0CA6-4854-A147-1984F550A16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76B31E9-E0F5-48F0-A854-1ADC837A1F6D}">
      <dgm:prSet/>
      <dgm:spPr/>
      <dgm:t>
        <a:bodyPr/>
        <a:lstStyle/>
        <a:p>
          <a:pPr>
            <a:lnSpc>
              <a:spcPct val="100000"/>
            </a:lnSpc>
          </a:pPr>
          <a:r>
            <a:rPr lang="tr-TR" b="1" i="0" dirty="0"/>
            <a:t>Addım 1</a:t>
          </a:r>
          <a:r>
            <a:rPr lang="en-US" b="0" i="0" dirty="0"/>
            <a:t> −</a:t>
          </a:r>
          <a:r>
            <a:rPr lang="tr-TR" b="0" i="0" dirty="0"/>
            <a:t> siyahı bloklara bölünür . </a:t>
          </a:r>
          <a:r>
            <a:rPr lang="tr-TR" b="0" i="0" dirty="0" err="1"/>
            <a:t>Adətən</a:t>
          </a:r>
          <a:r>
            <a:rPr lang="tr-TR" b="0" i="0" dirty="0"/>
            <a:t> </a:t>
          </a:r>
          <a:r>
            <a:rPr lang="tr-TR" b="0" i="0" dirty="0" err="1"/>
            <a:t>hər</a:t>
          </a:r>
          <a:r>
            <a:rPr lang="tr-TR" b="0" i="0" dirty="0"/>
            <a:t> bir blokun ölçüsü </a:t>
          </a:r>
          <a:r>
            <a:rPr lang="tr-TR" b="0" i="0" dirty="0" err="1"/>
            <a:t>siyahıdaki</a:t>
          </a:r>
          <a:r>
            <a:rPr lang="tr-TR" b="0" i="0" dirty="0"/>
            <a:t> </a:t>
          </a:r>
          <a:r>
            <a:rPr lang="tr-TR" b="0" i="0" dirty="0" err="1"/>
            <a:t>elementlərin</a:t>
          </a:r>
          <a:r>
            <a:rPr lang="tr-TR" b="0" i="0" dirty="0"/>
            <a:t> sayının </a:t>
          </a:r>
          <a:r>
            <a:rPr lang="tr-TR" b="0" i="0" dirty="0" err="1"/>
            <a:t>kvadrat</a:t>
          </a:r>
          <a:r>
            <a:rPr lang="tr-TR" b="0" i="0" dirty="0"/>
            <a:t> </a:t>
          </a:r>
          <a:r>
            <a:rPr lang="tr-TR" b="0" i="0" dirty="0" err="1"/>
            <a:t>kökünə</a:t>
          </a:r>
          <a:r>
            <a:rPr lang="tr-TR" b="0" i="0" dirty="0"/>
            <a:t> </a:t>
          </a:r>
          <a:r>
            <a:rPr lang="tr-TR" b="0" i="0" dirty="0" err="1"/>
            <a:t>bərabər</a:t>
          </a:r>
          <a:r>
            <a:rPr lang="tr-TR" b="0" i="0" dirty="0"/>
            <a:t> olur(√n)</a:t>
          </a:r>
          <a:endParaRPr lang="en-US" dirty="0"/>
        </a:p>
      </dgm:t>
    </dgm:pt>
    <dgm:pt modelId="{C47D432E-E240-4978-96DA-68A78498A56C}" type="parTrans" cxnId="{A69F8653-DA58-4F24-BAEB-DB80DE12B707}">
      <dgm:prSet/>
      <dgm:spPr/>
      <dgm:t>
        <a:bodyPr/>
        <a:lstStyle/>
        <a:p>
          <a:endParaRPr lang="en-US"/>
        </a:p>
      </dgm:t>
    </dgm:pt>
    <dgm:pt modelId="{F4EFE109-40F4-408D-BFF2-214F6926191A}" type="sibTrans" cxnId="{A69F8653-DA58-4F24-BAEB-DB80DE12B707}">
      <dgm:prSet/>
      <dgm:spPr/>
      <dgm:t>
        <a:bodyPr/>
        <a:lstStyle/>
        <a:p>
          <a:endParaRPr lang="en-US"/>
        </a:p>
      </dgm:t>
    </dgm:pt>
    <dgm:pt modelId="{366BC805-3D53-4E52-A9EA-EACEE36D6711}">
      <dgm:prSet/>
      <dgm:spPr/>
      <dgm:t>
        <a:bodyPr/>
        <a:lstStyle/>
        <a:p>
          <a:pPr>
            <a:lnSpc>
              <a:spcPct val="100000"/>
            </a:lnSpc>
          </a:pPr>
          <a:r>
            <a:rPr lang="tr-TR" b="1" i="0" dirty="0"/>
            <a:t>Addım </a:t>
          </a:r>
          <a:r>
            <a:rPr lang="en-US" b="1" i="0" dirty="0"/>
            <a:t> 2</a:t>
          </a:r>
          <a:r>
            <a:rPr lang="en-US" b="0" i="0" dirty="0"/>
            <a:t> </a:t>
          </a:r>
          <a:r>
            <a:rPr lang="tr-TR" b="0" i="0" dirty="0"/>
            <a:t> -birinci blokun son elementi </a:t>
          </a:r>
          <a:r>
            <a:rPr lang="tr-TR" b="0" i="0" dirty="0" err="1"/>
            <a:t>seçilən</a:t>
          </a:r>
          <a:r>
            <a:rPr lang="tr-TR" b="0" i="0" dirty="0"/>
            <a:t> element </a:t>
          </a:r>
          <a:r>
            <a:rPr lang="tr-TR" b="0" i="0" dirty="0" err="1"/>
            <a:t>ilə</a:t>
          </a:r>
          <a:r>
            <a:rPr lang="tr-TR" b="0" i="0" dirty="0"/>
            <a:t> </a:t>
          </a:r>
          <a:r>
            <a:rPr lang="tr-TR" b="0" i="0" dirty="0" err="1"/>
            <a:t>müqayisə</a:t>
          </a:r>
          <a:r>
            <a:rPr lang="tr-TR" b="0" i="0" dirty="0"/>
            <a:t> olunur ,</a:t>
          </a:r>
          <a:r>
            <a:rPr lang="tr-TR" b="0" i="0" dirty="0" err="1"/>
            <a:t>Əgər</a:t>
          </a:r>
          <a:r>
            <a:rPr lang="tr-TR" b="0" i="0" dirty="0"/>
            <a:t> bu element </a:t>
          </a:r>
          <a:r>
            <a:rPr lang="tr-TR" b="0" i="0" dirty="0" err="1"/>
            <a:t>seçilən</a:t>
          </a:r>
          <a:r>
            <a:rPr lang="tr-TR" b="0" i="0" dirty="0"/>
            <a:t> </a:t>
          </a:r>
          <a:r>
            <a:rPr lang="tr-TR" b="0" i="0" dirty="0" err="1"/>
            <a:t>elementdən</a:t>
          </a:r>
          <a:r>
            <a:rPr lang="tr-TR" b="0" i="0" dirty="0"/>
            <a:t> </a:t>
          </a:r>
          <a:r>
            <a:rPr lang="tr-TR" b="0" i="0" dirty="0" err="1"/>
            <a:t>böyükdürsə</a:t>
          </a:r>
          <a:r>
            <a:rPr lang="tr-TR" b="0" i="0" dirty="0"/>
            <a:t>  , </a:t>
          </a:r>
          <a:r>
            <a:rPr lang="tr-TR" b="0" i="0" dirty="0" err="1"/>
            <a:t>həmin</a:t>
          </a:r>
          <a:r>
            <a:rPr lang="tr-TR" b="0" i="0" dirty="0"/>
            <a:t> blok </a:t>
          </a:r>
          <a:r>
            <a:rPr lang="tr-TR" b="0" i="0" dirty="0" err="1"/>
            <a:t>daxilində</a:t>
          </a:r>
          <a:r>
            <a:rPr lang="tr-TR" b="0" i="0" dirty="0"/>
            <a:t> </a:t>
          </a:r>
          <a:r>
            <a:rPr lang="tr-TR" b="0" i="0" dirty="0" err="1"/>
            <a:t>linear</a:t>
          </a:r>
          <a:r>
            <a:rPr lang="tr-TR" b="0" i="0" dirty="0"/>
            <a:t> </a:t>
          </a:r>
          <a:r>
            <a:rPr lang="tr-TR" b="0" i="0" dirty="0" err="1"/>
            <a:t>axdarış</a:t>
          </a:r>
          <a:r>
            <a:rPr lang="tr-TR" b="0" i="0" dirty="0"/>
            <a:t> </a:t>
          </a:r>
          <a:r>
            <a:rPr lang="tr-TR" b="0" i="0" dirty="0" err="1"/>
            <a:t>aparılır,əgər</a:t>
          </a:r>
          <a:r>
            <a:rPr lang="tr-TR" b="0" i="0" dirty="0"/>
            <a:t> </a:t>
          </a:r>
          <a:r>
            <a:rPr lang="tr-TR" b="0" i="0" dirty="0" err="1"/>
            <a:t>seçilən</a:t>
          </a:r>
          <a:r>
            <a:rPr lang="tr-TR" b="0" i="0" dirty="0"/>
            <a:t> element bu </a:t>
          </a:r>
          <a:r>
            <a:rPr lang="tr-TR" b="0" i="0" dirty="0" err="1"/>
            <a:t>blokda</a:t>
          </a:r>
          <a:r>
            <a:rPr lang="tr-TR" b="0" i="0" dirty="0"/>
            <a:t> </a:t>
          </a:r>
          <a:r>
            <a:rPr lang="tr-TR" b="0" i="0" dirty="0" err="1"/>
            <a:t>deyilsə</a:t>
          </a:r>
          <a:r>
            <a:rPr lang="tr-TR" b="0" i="0" dirty="0"/>
            <a:t> </a:t>
          </a:r>
          <a:r>
            <a:rPr lang="tr-TR" b="0" i="0" dirty="0" err="1"/>
            <a:t>növbəti</a:t>
          </a:r>
          <a:r>
            <a:rPr lang="tr-TR" b="0" i="0" dirty="0"/>
            <a:t> bloka </a:t>
          </a:r>
          <a:r>
            <a:rPr lang="tr-TR" b="0" i="0" dirty="0" err="1"/>
            <a:t>keçilir</a:t>
          </a:r>
          <a:endParaRPr lang="en-US" b="0" i="0" dirty="0"/>
        </a:p>
      </dgm:t>
    </dgm:pt>
    <dgm:pt modelId="{1831CA5A-C139-4ED0-A361-D9A7643F003A}" type="parTrans" cxnId="{2C0E93E5-2A9C-4CD5-8AAF-EC84A5690F2E}">
      <dgm:prSet/>
      <dgm:spPr/>
      <dgm:t>
        <a:bodyPr/>
        <a:lstStyle/>
        <a:p>
          <a:endParaRPr lang="en-US"/>
        </a:p>
      </dgm:t>
    </dgm:pt>
    <dgm:pt modelId="{A7620B5E-2128-4A62-88E1-68DCBD8D07C7}" type="sibTrans" cxnId="{2C0E93E5-2A9C-4CD5-8AAF-EC84A5690F2E}">
      <dgm:prSet/>
      <dgm:spPr/>
      <dgm:t>
        <a:bodyPr/>
        <a:lstStyle/>
        <a:p>
          <a:endParaRPr lang="en-US"/>
        </a:p>
      </dgm:t>
    </dgm:pt>
    <dgm:pt modelId="{7F673D63-E6BF-4EDA-9FB1-3328EAE0529D}">
      <dgm:prSet/>
      <dgm:spPr/>
      <dgm:t>
        <a:bodyPr/>
        <a:lstStyle/>
        <a:p>
          <a:pPr>
            <a:lnSpc>
              <a:spcPct val="100000"/>
            </a:lnSpc>
          </a:pPr>
          <a:r>
            <a:rPr lang="tr-TR" b="1" i="0" dirty="0"/>
            <a:t>Addım 3</a:t>
          </a:r>
          <a:r>
            <a:rPr lang="en-US" b="0" i="0" dirty="0"/>
            <a:t> −</a:t>
          </a:r>
          <a:r>
            <a:rPr lang="tr-TR" b="0" i="0" dirty="0" err="1"/>
            <a:t>addımlar</a:t>
          </a:r>
          <a:r>
            <a:rPr lang="tr-TR" b="0" i="0" dirty="0"/>
            <a:t> </a:t>
          </a:r>
          <a:r>
            <a:rPr lang="tr-TR" b="0" i="0" dirty="0" err="1"/>
            <a:t>seçilən</a:t>
          </a:r>
          <a:r>
            <a:rPr lang="tr-TR" b="0" i="0" dirty="0"/>
            <a:t> </a:t>
          </a:r>
          <a:r>
            <a:rPr lang="tr-TR" b="0" i="0" dirty="0" err="1"/>
            <a:t>dəyər</a:t>
          </a:r>
          <a:r>
            <a:rPr lang="tr-TR" b="0" i="0" dirty="0"/>
            <a:t> tapılana </a:t>
          </a:r>
          <a:r>
            <a:rPr lang="tr-TR" b="0" i="0" dirty="0" err="1"/>
            <a:t>və</a:t>
          </a:r>
          <a:r>
            <a:rPr lang="tr-TR" b="0" i="0" dirty="0"/>
            <a:t> ya siyahının sonuna kimi davam </a:t>
          </a:r>
          <a:r>
            <a:rPr lang="tr-TR" b="0" i="0" dirty="0" err="1"/>
            <a:t>edir</a:t>
          </a:r>
          <a:endParaRPr lang="en-US" dirty="0"/>
        </a:p>
      </dgm:t>
    </dgm:pt>
    <dgm:pt modelId="{94C57260-9CD9-4148-9BEC-406C763C587D}" type="parTrans" cxnId="{FFE8D9BD-CF3B-465D-B826-2392EBF563F3}">
      <dgm:prSet/>
      <dgm:spPr/>
      <dgm:t>
        <a:bodyPr/>
        <a:lstStyle/>
        <a:p>
          <a:endParaRPr lang="en-US"/>
        </a:p>
      </dgm:t>
    </dgm:pt>
    <dgm:pt modelId="{677AEBA4-1DC7-4D59-8A08-AB469FAAAAA8}" type="sibTrans" cxnId="{FFE8D9BD-CF3B-465D-B826-2392EBF563F3}">
      <dgm:prSet/>
      <dgm:spPr/>
      <dgm:t>
        <a:bodyPr/>
        <a:lstStyle/>
        <a:p>
          <a:endParaRPr lang="en-US"/>
        </a:p>
      </dgm:t>
    </dgm:pt>
    <dgm:pt modelId="{5EEB4289-27A4-4A60-9361-825EC5667625}">
      <dgm:prSet/>
      <dgm:spPr/>
      <dgm:t>
        <a:bodyPr/>
        <a:lstStyle/>
        <a:p>
          <a:pPr>
            <a:lnSpc>
              <a:spcPct val="100000"/>
            </a:lnSpc>
          </a:pPr>
          <a:r>
            <a:rPr lang="tr-TR" b="1" i="0" dirty="0"/>
            <a:t> Addım</a:t>
          </a:r>
          <a:r>
            <a:rPr lang="en-US" b="1" i="0" dirty="0"/>
            <a:t> 4</a:t>
          </a:r>
          <a:r>
            <a:rPr lang="en-US" b="0" i="0" dirty="0"/>
            <a:t> − </a:t>
          </a:r>
          <a:r>
            <a:rPr lang="tr-TR" b="0" i="0" dirty="0" err="1"/>
            <a:t>linear</a:t>
          </a:r>
          <a:r>
            <a:rPr lang="tr-TR" b="0" i="0" dirty="0"/>
            <a:t> </a:t>
          </a:r>
          <a:r>
            <a:rPr lang="tr-TR" b="0" i="0" dirty="0" err="1"/>
            <a:t>axdarış</a:t>
          </a:r>
          <a:r>
            <a:rPr lang="tr-TR" b="0" i="0" dirty="0"/>
            <a:t> </a:t>
          </a:r>
          <a:r>
            <a:rPr lang="tr-TR" b="0" i="0" dirty="0" err="1"/>
            <a:t>ilə</a:t>
          </a:r>
          <a:r>
            <a:rPr lang="tr-TR" b="0" i="0" dirty="0"/>
            <a:t> </a:t>
          </a:r>
          <a:r>
            <a:rPr lang="tr-TR" b="0" i="0" dirty="0" err="1"/>
            <a:t>əsas</a:t>
          </a:r>
          <a:r>
            <a:rPr lang="tr-TR" b="0" i="0" dirty="0"/>
            <a:t> blok arasında </a:t>
          </a:r>
          <a:r>
            <a:rPr lang="tr-TR" b="0" i="0" dirty="0" err="1"/>
            <a:t>Hər</a:t>
          </a:r>
          <a:r>
            <a:rPr lang="tr-TR" b="0" i="0" dirty="0"/>
            <a:t> bir element bir </a:t>
          </a:r>
          <a:r>
            <a:rPr lang="tr-TR" b="0" i="0" dirty="0" err="1"/>
            <a:t>bir</a:t>
          </a:r>
          <a:r>
            <a:rPr lang="tr-TR" b="0" i="0" dirty="0"/>
            <a:t> </a:t>
          </a:r>
          <a:r>
            <a:rPr lang="tr-TR" b="0" i="0"/>
            <a:t>yoxlanılır</a:t>
          </a:r>
          <a:r>
            <a:rPr lang="en-US" b="0" i="0"/>
            <a:t>.</a:t>
          </a:r>
          <a:endParaRPr lang="en-US" dirty="0"/>
        </a:p>
      </dgm:t>
    </dgm:pt>
    <dgm:pt modelId="{E131B393-1E56-4CD6-9185-92B615A4E243}" type="parTrans" cxnId="{0A3007A1-DF47-43E6-8380-C09DE0C2EC7E}">
      <dgm:prSet/>
      <dgm:spPr/>
      <dgm:t>
        <a:bodyPr/>
        <a:lstStyle/>
        <a:p>
          <a:endParaRPr lang="en-US"/>
        </a:p>
      </dgm:t>
    </dgm:pt>
    <dgm:pt modelId="{F088E965-5377-4602-86DC-D69881809B7F}" type="sibTrans" cxnId="{0A3007A1-DF47-43E6-8380-C09DE0C2EC7E}">
      <dgm:prSet/>
      <dgm:spPr/>
      <dgm:t>
        <a:bodyPr/>
        <a:lstStyle/>
        <a:p>
          <a:endParaRPr lang="en-US"/>
        </a:p>
      </dgm:t>
    </dgm:pt>
    <dgm:pt modelId="{D69230B5-4A49-428D-AC90-08D20EA330F0}" type="pres">
      <dgm:prSet presAssocID="{AE7D8FA4-0CA6-4854-A147-1984F550A16E}" presName="root" presStyleCnt="0">
        <dgm:presLayoutVars>
          <dgm:dir/>
          <dgm:resizeHandles val="exact"/>
        </dgm:presLayoutVars>
      </dgm:prSet>
      <dgm:spPr/>
    </dgm:pt>
    <dgm:pt modelId="{E557FD04-CDFC-4F38-959A-5A79EA6B8314}" type="pres">
      <dgm:prSet presAssocID="{976B31E9-E0F5-48F0-A854-1ADC837A1F6D}" presName="compNode" presStyleCnt="0"/>
      <dgm:spPr/>
    </dgm:pt>
    <dgm:pt modelId="{2B5C24D5-0D46-4523-9BBA-23AEC1F05B5C}" type="pres">
      <dgm:prSet presAssocID="{976B31E9-E0F5-48F0-A854-1ADC837A1F6D}" presName="bgRect" presStyleLbl="bgShp" presStyleIdx="0" presStyleCnt="4"/>
      <dgm:spPr>
        <a:blipFill rotWithShape="0">
          <a:blip xmlns:r="http://schemas.openxmlformats.org/officeDocument/2006/relationships" r:embed="rId1"/>
          <a:srcRect/>
          <a:stretch>
            <a:fillRect/>
          </a:stretch>
        </a:blipFill>
      </dgm:spPr>
    </dgm:pt>
    <dgm:pt modelId="{C871B7A2-5F1A-4621-8639-3E18F7B5D8D3}" type="pres">
      <dgm:prSet presAssocID="{976B31E9-E0F5-48F0-A854-1ADC837A1F6D}" presName="iconRect" presStyleLbl="node1" presStyleIdx="0"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Quotes"/>
        </a:ext>
      </dgm:extLst>
    </dgm:pt>
    <dgm:pt modelId="{30F5DD0A-3742-475E-AD28-2EC796DF90ED}" type="pres">
      <dgm:prSet presAssocID="{976B31E9-E0F5-48F0-A854-1ADC837A1F6D}" presName="spaceRect" presStyleCnt="0"/>
      <dgm:spPr/>
    </dgm:pt>
    <dgm:pt modelId="{28B3CC7B-6DBF-4277-BB47-7798CD669883}" type="pres">
      <dgm:prSet presAssocID="{976B31E9-E0F5-48F0-A854-1ADC837A1F6D}" presName="parTx" presStyleLbl="revTx" presStyleIdx="0" presStyleCnt="4">
        <dgm:presLayoutVars>
          <dgm:chMax val="0"/>
          <dgm:chPref val="0"/>
        </dgm:presLayoutVars>
      </dgm:prSet>
      <dgm:spPr/>
    </dgm:pt>
    <dgm:pt modelId="{53540E4F-B0A8-4543-9818-99D5D889EAA4}" type="pres">
      <dgm:prSet presAssocID="{F4EFE109-40F4-408D-BFF2-214F6926191A}" presName="sibTrans" presStyleCnt="0"/>
      <dgm:spPr/>
    </dgm:pt>
    <dgm:pt modelId="{089BD280-6A8D-480C-ACDC-428A8F3C9B0D}" type="pres">
      <dgm:prSet presAssocID="{366BC805-3D53-4E52-A9EA-EACEE36D6711}" presName="compNode" presStyleCnt="0"/>
      <dgm:spPr/>
    </dgm:pt>
    <dgm:pt modelId="{0D7A30D2-4CA5-487A-9AE8-A84B28CCB1B0}" type="pres">
      <dgm:prSet presAssocID="{366BC805-3D53-4E52-A9EA-EACEE36D6711}" presName="bgRect" presStyleLbl="bgShp" presStyleIdx="1" presStyleCnt="4"/>
      <dgm:spPr/>
    </dgm:pt>
    <dgm:pt modelId="{F7358567-8A92-44BD-8169-F731F65A4A04}" type="pres">
      <dgm:prSet presAssocID="{366BC805-3D53-4E52-A9EA-EACEE36D6711}"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Key"/>
        </a:ext>
      </dgm:extLst>
    </dgm:pt>
    <dgm:pt modelId="{2385EBB5-A930-487F-96FE-B220C41AF783}" type="pres">
      <dgm:prSet presAssocID="{366BC805-3D53-4E52-A9EA-EACEE36D6711}" presName="spaceRect" presStyleCnt="0"/>
      <dgm:spPr/>
    </dgm:pt>
    <dgm:pt modelId="{3B0B9FB0-AC80-4876-83B0-516720A61AFF}" type="pres">
      <dgm:prSet presAssocID="{366BC805-3D53-4E52-A9EA-EACEE36D6711}" presName="parTx" presStyleLbl="revTx" presStyleIdx="1" presStyleCnt="4">
        <dgm:presLayoutVars>
          <dgm:chMax val="0"/>
          <dgm:chPref val="0"/>
        </dgm:presLayoutVars>
      </dgm:prSet>
      <dgm:spPr/>
    </dgm:pt>
    <dgm:pt modelId="{2168B6D7-DE88-469E-81B2-1556C167A66F}" type="pres">
      <dgm:prSet presAssocID="{A7620B5E-2128-4A62-88E1-68DCBD8D07C7}" presName="sibTrans" presStyleCnt="0"/>
      <dgm:spPr/>
    </dgm:pt>
    <dgm:pt modelId="{BADCC2DF-DF11-442B-B0EA-E69B186BAF1B}" type="pres">
      <dgm:prSet presAssocID="{7F673D63-E6BF-4EDA-9FB1-3328EAE0529D}" presName="compNode" presStyleCnt="0"/>
      <dgm:spPr/>
    </dgm:pt>
    <dgm:pt modelId="{3946A9BA-01A3-458E-BE72-74FD1CADECD4}" type="pres">
      <dgm:prSet presAssocID="{7F673D63-E6BF-4EDA-9FB1-3328EAE0529D}" presName="bgRect" presStyleLbl="bgShp" presStyleIdx="2" presStyleCnt="4"/>
      <dgm:spPr/>
    </dgm:pt>
    <dgm:pt modelId="{9B884BAD-73CD-4A13-A686-BC92F379EF3D}" type="pres">
      <dgm:prSet presAssocID="{7F673D63-E6BF-4EDA-9FB1-3328EAE0529D}"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extLst>
        <a:ext uri="{E40237B7-FDA0-4F09-8148-C483321AD2D9}">
          <dgm14:cNvPr xmlns:dgm14="http://schemas.microsoft.com/office/drawing/2010/diagram" id="0" name="" descr="Checkmark"/>
        </a:ext>
      </dgm:extLst>
    </dgm:pt>
    <dgm:pt modelId="{9C8E62FB-EBEC-48E6-AD54-0AA44F5FBBAB}" type="pres">
      <dgm:prSet presAssocID="{7F673D63-E6BF-4EDA-9FB1-3328EAE0529D}" presName="spaceRect" presStyleCnt="0"/>
      <dgm:spPr/>
    </dgm:pt>
    <dgm:pt modelId="{DAF8D235-7F63-4032-A727-3C645E38F4EE}" type="pres">
      <dgm:prSet presAssocID="{7F673D63-E6BF-4EDA-9FB1-3328EAE0529D}" presName="parTx" presStyleLbl="revTx" presStyleIdx="2" presStyleCnt="4">
        <dgm:presLayoutVars>
          <dgm:chMax val="0"/>
          <dgm:chPref val="0"/>
        </dgm:presLayoutVars>
      </dgm:prSet>
      <dgm:spPr/>
    </dgm:pt>
    <dgm:pt modelId="{2CBD7A2B-4752-4118-9C80-F52EC7146E06}" type="pres">
      <dgm:prSet presAssocID="{677AEBA4-1DC7-4D59-8A08-AB469FAAAAA8}" presName="sibTrans" presStyleCnt="0"/>
      <dgm:spPr/>
    </dgm:pt>
    <dgm:pt modelId="{DCBB904C-E1B0-4106-AD0E-AD2B3E54DD1B}" type="pres">
      <dgm:prSet presAssocID="{5EEB4289-27A4-4A60-9361-825EC5667625}" presName="compNode" presStyleCnt="0"/>
      <dgm:spPr/>
    </dgm:pt>
    <dgm:pt modelId="{8F03DAB3-7863-4DDB-BEE6-8D63A6CCDF3E}" type="pres">
      <dgm:prSet presAssocID="{5EEB4289-27A4-4A60-9361-825EC5667625}" presName="bgRect" presStyleLbl="bgShp" presStyleIdx="3" presStyleCnt="4"/>
      <dgm:spPr/>
    </dgm:pt>
    <dgm:pt modelId="{58010150-9D9D-4F2A-B2DD-4802BB09AF3B}" type="pres">
      <dgm:prSet presAssocID="{5EEB4289-27A4-4A60-9361-825EC5667625}"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dgm:spPr>
      <dgm:extLst>
        <a:ext uri="{E40237B7-FDA0-4F09-8148-C483321AD2D9}">
          <dgm14:cNvPr xmlns:dgm14="http://schemas.microsoft.com/office/drawing/2010/diagram" id="0" name="" descr="Drawing Compass"/>
        </a:ext>
      </dgm:extLst>
    </dgm:pt>
    <dgm:pt modelId="{2BFB91AD-F3C0-4984-8E8C-827FE354434A}" type="pres">
      <dgm:prSet presAssocID="{5EEB4289-27A4-4A60-9361-825EC5667625}" presName="spaceRect" presStyleCnt="0"/>
      <dgm:spPr/>
    </dgm:pt>
    <dgm:pt modelId="{16045215-0290-486A-8ADE-BEE54274EB00}" type="pres">
      <dgm:prSet presAssocID="{5EEB4289-27A4-4A60-9361-825EC5667625}" presName="parTx" presStyleLbl="revTx" presStyleIdx="3" presStyleCnt="4">
        <dgm:presLayoutVars>
          <dgm:chMax val="0"/>
          <dgm:chPref val="0"/>
        </dgm:presLayoutVars>
      </dgm:prSet>
      <dgm:spPr/>
    </dgm:pt>
  </dgm:ptLst>
  <dgm:cxnLst>
    <dgm:cxn modelId="{B1EDEB04-C44F-4653-838D-5BB99A38BCCE}" type="presOf" srcId="{366BC805-3D53-4E52-A9EA-EACEE36D6711}" destId="{3B0B9FB0-AC80-4876-83B0-516720A61AFF}" srcOrd="0" destOrd="0" presId="urn:microsoft.com/office/officeart/2018/2/layout/IconVerticalSolidList"/>
    <dgm:cxn modelId="{8EA3D432-8254-4FB0-A129-D41B7EF8DF61}" type="presOf" srcId="{5EEB4289-27A4-4A60-9361-825EC5667625}" destId="{16045215-0290-486A-8ADE-BEE54274EB00}" srcOrd="0" destOrd="0" presId="urn:microsoft.com/office/officeart/2018/2/layout/IconVerticalSolidList"/>
    <dgm:cxn modelId="{69F4F038-677A-45E9-A7F2-4065251C641B}" type="presOf" srcId="{976B31E9-E0F5-48F0-A854-1ADC837A1F6D}" destId="{28B3CC7B-6DBF-4277-BB47-7798CD669883}" srcOrd="0" destOrd="0" presId="urn:microsoft.com/office/officeart/2018/2/layout/IconVerticalSolidList"/>
    <dgm:cxn modelId="{7D7B7D50-F648-4FA8-9EDD-B7F871DDFED9}" type="presOf" srcId="{AE7D8FA4-0CA6-4854-A147-1984F550A16E}" destId="{D69230B5-4A49-428D-AC90-08D20EA330F0}" srcOrd="0" destOrd="0" presId="urn:microsoft.com/office/officeart/2018/2/layout/IconVerticalSolidList"/>
    <dgm:cxn modelId="{A69F8653-DA58-4F24-BAEB-DB80DE12B707}" srcId="{AE7D8FA4-0CA6-4854-A147-1984F550A16E}" destId="{976B31E9-E0F5-48F0-A854-1ADC837A1F6D}" srcOrd="0" destOrd="0" parTransId="{C47D432E-E240-4978-96DA-68A78498A56C}" sibTransId="{F4EFE109-40F4-408D-BFF2-214F6926191A}"/>
    <dgm:cxn modelId="{E0D5B285-DB3C-4E43-BAED-E54FB6F65146}" type="presOf" srcId="{7F673D63-E6BF-4EDA-9FB1-3328EAE0529D}" destId="{DAF8D235-7F63-4032-A727-3C645E38F4EE}" srcOrd="0" destOrd="0" presId="urn:microsoft.com/office/officeart/2018/2/layout/IconVerticalSolidList"/>
    <dgm:cxn modelId="{0A3007A1-DF47-43E6-8380-C09DE0C2EC7E}" srcId="{AE7D8FA4-0CA6-4854-A147-1984F550A16E}" destId="{5EEB4289-27A4-4A60-9361-825EC5667625}" srcOrd="3" destOrd="0" parTransId="{E131B393-1E56-4CD6-9185-92B615A4E243}" sibTransId="{F088E965-5377-4602-86DC-D69881809B7F}"/>
    <dgm:cxn modelId="{FFE8D9BD-CF3B-465D-B826-2392EBF563F3}" srcId="{AE7D8FA4-0CA6-4854-A147-1984F550A16E}" destId="{7F673D63-E6BF-4EDA-9FB1-3328EAE0529D}" srcOrd="2" destOrd="0" parTransId="{94C57260-9CD9-4148-9BEC-406C763C587D}" sibTransId="{677AEBA4-1DC7-4D59-8A08-AB469FAAAAA8}"/>
    <dgm:cxn modelId="{2C0E93E5-2A9C-4CD5-8AAF-EC84A5690F2E}" srcId="{AE7D8FA4-0CA6-4854-A147-1984F550A16E}" destId="{366BC805-3D53-4E52-A9EA-EACEE36D6711}" srcOrd="1" destOrd="0" parTransId="{1831CA5A-C139-4ED0-A361-D9A7643F003A}" sibTransId="{A7620B5E-2128-4A62-88E1-68DCBD8D07C7}"/>
    <dgm:cxn modelId="{DA273B1A-30B6-4BEE-9274-2CA37D038586}" type="presParOf" srcId="{D69230B5-4A49-428D-AC90-08D20EA330F0}" destId="{E557FD04-CDFC-4F38-959A-5A79EA6B8314}" srcOrd="0" destOrd="0" presId="urn:microsoft.com/office/officeart/2018/2/layout/IconVerticalSolidList"/>
    <dgm:cxn modelId="{AC972C4C-FB6C-432F-9ED1-07F549F91E4F}" type="presParOf" srcId="{E557FD04-CDFC-4F38-959A-5A79EA6B8314}" destId="{2B5C24D5-0D46-4523-9BBA-23AEC1F05B5C}" srcOrd="0" destOrd="0" presId="urn:microsoft.com/office/officeart/2018/2/layout/IconVerticalSolidList"/>
    <dgm:cxn modelId="{B9223EAD-E24B-42AC-A930-230DD81ADF23}" type="presParOf" srcId="{E557FD04-CDFC-4F38-959A-5A79EA6B8314}" destId="{C871B7A2-5F1A-4621-8639-3E18F7B5D8D3}" srcOrd="1" destOrd="0" presId="urn:microsoft.com/office/officeart/2018/2/layout/IconVerticalSolidList"/>
    <dgm:cxn modelId="{18991B5B-06DC-4353-98AE-5BA22DE047B4}" type="presParOf" srcId="{E557FD04-CDFC-4F38-959A-5A79EA6B8314}" destId="{30F5DD0A-3742-475E-AD28-2EC796DF90ED}" srcOrd="2" destOrd="0" presId="urn:microsoft.com/office/officeart/2018/2/layout/IconVerticalSolidList"/>
    <dgm:cxn modelId="{3A012DA1-FA7C-4196-93E7-951188BA4950}" type="presParOf" srcId="{E557FD04-CDFC-4F38-959A-5A79EA6B8314}" destId="{28B3CC7B-6DBF-4277-BB47-7798CD669883}" srcOrd="3" destOrd="0" presId="urn:microsoft.com/office/officeart/2018/2/layout/IconVerticalSolidList"/>
    <dgm:cxn modelId="{EAF550E3-2F37-4BC9-A8C2-78617EFA8BFD}" type="presParOf" srcId="{D69230B5-4A49-428D-AC90-08D20EA330F0}" destId="{53540E4F-B0A8-4543-9818-99D5D889EAA4}" srcOrd="1" destOrd="0" presId="urn:microsoft.com/office/officeart/2018/2/layout/IconVerticalSolidList"/>
    <dgm:cxn modelId="{7DB1A52B-C50A-4E0F-B970-75B11A9365D2}" type="presParOf" srcId="{D69230B5-4A49-428D-AC90-08D20EA330F0}" destId="{089BD280-6A8D-480C-ACDC-428A8F3C9B0D}" srcOrd="2" destOrd="0" presId="urn:microsoft.com/office/officeart/2018/2/layout/IconVerticalSolidList"/>
    <dgm:cxn modelId="{84469B3C-10FE-4C38-9D6B-5A9B81471EF3}" type="presParOf" srcId="{089BD280-6A8D-480C-ACDC-428A8F3C9B0D}" destId="{0D7A30D2-4CA5-487A-9AE8-A84B28CCB1B0}" srcOrd="0" destOrd="0" presId="urn:microsoft.com/office/officeart/2018/2/layout/IconVerticalSolidList"/>
    <dgm:cxn modelId="{7D04B374-0CDD-4B17-BBD3-14FB23892E3E}" type="presParOf" srcId="{089BD280-6A8D-480C-ACDC-428A8F3C9B0D}" destId="{F7358567-8A92-44BD-8169-F731F65A4A04}" srcOrd="1" destOrd="0" presId="urn:microsoft.com/office/officeart/2018/2/layout/IconVerticalSolidList"/>
    <dgm:cxn modelId="{88466209-21B1-4A8C-A0D0-16B7D73D23F7}" type="presParOf" srcId="{089BD280-6A8D-480C-ACDC-428A8F3C9B0D}" destId="{2385EBB5-A930-487F-96FE-B220C41AF783}" srcOrd="2" destOrd="0" presId="urn:microsoft.com/office/officeart/2018/2/layout/IconVerticalSolidList"/>
    <dgm:cxn modelId="{BA08DE59-91AB-4D52-8B51-363D87D39E3B}" type="presParOf" srcId="{089BD280-6A8D-480C-ACDC-428A8F3C9B0D}" destId="{3B0B9FB0-AC80-4876-83B0-516720A61AFF}" srcOrd="3" destOrd="0" presId="urn:microsoft.com/office/officeart/2018/2/layout/IconVerticalSolidList"/>
    <dgm:cxn modelId="{D596580B-2840-4B16-BCB6-26EE44D9C63E}" type="presParOf" srcId="{D69230B5-4A49-428D-AC90-08D20EA330F0}" destId="{2168B6D7-DE88-469E-81B2-1556C167A66F}" srcOrd="3" destOrd="0" presId="urn:microsoft.com/office/officeart/2018/2/layout/IconVerticalSolidList"/>
    <dgm:cxn modelId="{26CA578A-DE75-4575-AE4D-798E2E390228}" type="presParOf" srcId="{D69230B5-4A49-428D-AC90-08D20EA330F0}" destId="{BADCC2DF-DF11-442B-B0EA-E69B186BAF1B}" srcOrd="4" destOrd="0" presId="urn:microsoft.com/office/officeart/2018/2/layout/IconVerticalSolidList"/>
    <dgm:cxn modelId="{BB3FA7FF-74A3-434A-9ECD-6A5C690B2429}" type="presParOf" srcId="{BADCC2DF-DF11-442B-B0EA-E69B186BAF1B}" destId="{3946A9BA-01A3-458E-BE72-74FD1CADECD4}" srcOrd="0" destOrd="0" presId="urn:microsoft.com/office/officeart/2018/2/layout/IconVerticalSolidList"/>
    <dgm:cxn modelId="{340929E6-4775-4905-9E09-39C42794E25F}" type="presParOf" srcId="{BADCC2DF-DF11-442B-B0EA-E69B186BAF1B}" destId="{9B884BAD-73CD-4A13-A686-BC92F379EF3D}" srcOrd="1" destOrd="0" presId="urn:microsoft.com/office/officeart/2018/2/layout/IconVerticalSolidList"/>
    <dgm:cxn modelId="{2ACB5AB8-7A6B-48DA-924A-5C98514562A4}" type="presParOf" srcId="{BADCC2DF-DF11-442B-B0EA-E69B186BAF1B}" destId="{9C8E62FB-EBEC-48E6-AD54-0AA44F5FBBAB}" srcOrd="2" destOrd="0" presId="urn:microsoft.com/office/officeart/2018/2/layout/IconVerticalSolidList"/>
    <dgm:cxn modelId="{27373749-D33F-4409-8CDC-1CB8ED86AF72}" type="presParOf" srcId="{BADCC2DF-DF11-442B-B0EA-E69B186BAF1B}" destId="{DAF8D235-7F63-4032-A727-3C645E38F4EE}" srcOrd="3" destOrd="0" presId="urn:microsoft.com/office/officeart/2018/2/layout/IconVerticalSolidList"/>
    <dgm:cxn modelId="{74EFA43B-7BDF-40BA-ACB5-8E493FD52900}" type="presParOf" srcId="{D69230B5-4A49-428D-AC90-08D20EA330F0}" destId="{2CBD7A2B-4752-4118-9C80-F52EC7146E06}" srcOrd="5" destOrd="0" presId="urn:microsoft.com/office/officeart/2018/2/layout/IconVerticalSolidList"/>
    <dgm:cxn modelId="{BF8D73BE-89B6-4EE4-ADDA-170655139617}" type="presParOf" srcId="{D69230B5-4A49-428D-AC90-08D20EA330F0}" destId="{DCBB904C-E1B0-4106-AD0E-AD2B3E54DD1B}" srcOrd="6" destOrd="0" presId="urn:microsoft.com/office/officeart/2018/2/layout/IconVerticalSolidList"/>
    <dgm:cxn modelId="{64E4AF3F-DFF7-49C0-9C22-5899D38E5B8E}" type="presParOf" srcId="{DCBB904C-E1B0-4106-AD0E-AD2B3E54DD1B}" destId="{8F03DAB3-7863-4DDB-BEE6-8D63A6CCDF3E}" srcOrd="0" destOrd="0" presId="urn:microsoft.com/office/officeart/2018/2/layout/IconVerticalSolidList"/>
    <dgm:cxn modelId="{F9AFE015-B972-424A-956A-4B7BB93F1BC9}" type="presParOf" srcId="{DCBB904C-E1B0-4106-AD0E-AD2B3E54DD1B}" destId="{58010150-9D9D-4F2A-B2DD-4802BB09AF3B}" srcOrd="1" destOrd="0" presId="urn:microsoft.com/office/officeart/2018/2/layout/IconVerticalSolidList"/>
    <dgm:cxn modelId="{0D6932A0-2F2D-4B0E-88AA-419E4A906D48}" type="presParOf" srcId="{DCBB904C-E1B0-4106-AD0E-AD2B3E54DD1B}" destId="{2BFB91AD-F3C0-4984-8E8C-827FE354434A}" srcOrd="2" destOrd="0" presId="urn:microsoft.com/office/officeart/2018/2/layout/IconVerticalSolidList"/>
    <dgm:cxn modelId="{2B3D4216-7BCD-45F6-BE86-7F85E27F8BDF}" type="presParOf" srcId="{DCBB904C-E1B0-4106-AD0E-AD2B3E54DD1B}" destId="{16045215-0290-486A-8ADE-BEE54274EB0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76A80E-A125-408B-96CC-AB62A255C675}">
      <dsp:nvSpPr>
        <dsp:cNvPr id="0" name=""/>
        <dsp:cNvSpPr/>
      </dsp:nvSpPr>
      <dsp:spPr>
        <a:xfrm>
          <a:off x="0" y="1940"/>
          <a:ext cx="11405419" cy="8267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D8F5E5-3C6D-433D-A6B3-CF4EFD37C64E}">
      <dsp:nvSpPr>
        <dsp:cNvPr id="0" name=""/>
        <dsp:cNvSpPr/>
      </dsp:nvSpPr>
      <dsp:spPr>
        <a:xfrm>
          <a:off x="250085" y="187954"/>
          <a:ext cx="454701" cy="4547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7EB299-2960-4090-9122-842D276448F4}">
      <dsp:nvSpPr>
        <dsp:cNvPr id="0" name=""/>
        <dsp:cNvSpPr/>
      </dsp:nvSpPr>
      <dsp:spPr>
        <a:xfrm>
          <a:off x="954873" y="1940"/>
          <a:ext cx="10450545" cy="8267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496" tIns="87496" rIns="87496" bIns="87496" numCol="1" spcCol="1270" anchor="ctr" anchorCtr="0">
          <a:noAutofit/>
        </a:bodyPr>
        <a:lstStyle/>
        <a:p>
          <a:pPr marL="0" lvl="0" indent="0" algn="l" defTabSz="844550">
            <a:lnSpc>
              <a:spcPct val="100000"/>
            </a:lnSpc>
            <a:spcBef>
              <a:spcPct val="0"/>
            </a:spcBef>
            <a:spcAft>
              <a:spcPct val="35000"/>
            </a:spcAft>
            <a:buNone/>
          </a:pPr>
          <a:r>
            <a:rPr lang="en-US" sz="1900" b="0" i="0" kern="1200"/>
            <a:t>The algorithm for linear search is relatively simple. The procedure starts at the very first index of the input array to be searched.</a:t>
          </a:r>
          <a:endParaRPr lang="en-US" sz="1900" kern="1200"/>
        </a:p>
      </dsp:txBody>
      <dsp:txXfrm>
        <a:off x="954873" y="1940"/>
        <a:ext cx="10450545" cy="826730"/>
      </dsp:txXfrm>
    </dsp:sp>
    <dsp:sp modelId="{2B5C24D5-0D46-4523-9BBA-23AEC1F05B5C}">
      <dsp:nvSpPr>
        <dsp:cNvPr id="0" name=""/>
        <dsp:cNvSpPr/>
      </dsp:nvSpPr>
      <dsp:spPr>
        <a:xfrm>
          <a:off x="0" y="1035353"/>
          <a:ext cx="11405419" cy="8267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71B7A2-5F1A-4621-8639-3E18F7B5D8D3}">
      <dsp:nvSpPr>
        <dsp:cNvPr id="0" name=""/>
        <dsp:cNvSpPr/>
      </dsp:nvSpPr>
      <dsp:spPr>
        <a:xfrm>
          <a:off x="250085" y="1221367"/>
          <a:ext cx="454701" cy="4547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B3CC7B-6DBF-4277-BB47-7798CD669883}">
      <dsp:nvSpPr>
        <dsp:cNvPr id="0" name=""/>
        <dsp:cNvSpPr/>
      </dsp:nvSpPr>
      <dsp:spPr>
        <a:xfrm>
          <a:off x="954873" y="1035353"/>
          <a:ext cx="10450545" cy="8267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496" tIns="87496" rIns="87496" bIns="87496" numCol="1" spcCol="1270" anchor="ctr" anchorCtr="0">
          <a:noAutofit/>
        </a:bodyPr>
        <a:lstStyle/>
        <a:p>
          <a:pPr marL="0" lvl="0" indent="0" algn="l" defTabSz="844550">
            <a:lnSpc>
              <a:spcPct val="100000"/>
            </a:lnSpc>
            <a:spcBef>
              <a:spcPct val="0"/>
            </a:spcBef>
            <a:spcAft>
              <a:spcPct val="35000"/>
            </a:spcAft>
            <a:buNone/>
          </a:pPr>
          <a:r>
            <a:rPr lang="en-US" sz="1900" b="1" i="0" kern="1200"/>
            <a:t>Step 1</a:t>
          </a:r>
          <a:r>
            <a:rPr lang="en-US" sz="1900" b="0" i="0" kern="1200"/>
            <a:t> − Start from the 0th index of the input array, compare the key value with the value present in the 0th index.</a:t>
          </a:r>
          <a:endParaRPr lang="en-US" sz="1900" kern="1200"/>
        </a:p>
      </dsp:txBody>
      <dsp:txXfrm>
        <a:off x="954873" y="1035353"/>
        <a:ext cx="10450545" cy="826730"/>
      </dsp:txXfrm>
    </dsp:sp>
    <dsp:sp modelId="{0D7A30D2-4CA5-487A-9AE8-A84B28CCB1B0}">
      <dsp:nvSpPr>
        <dsp:cNvPr id="0" name=""/>
        <dsp:cNvSpPr/>
      </dsp:nvSpPr>
      <dsp:spPr>
        <a:xfrm>
          <a:off x="0" y="2068766"/>
          <a:ext cx="11405419" cy="8267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358567-8A92-44BD-8169-F731F65A4A04}">
      <dsp:nvSpPr>
        <dsp:cNvPr id="0" name=""/>
        <dsp:cNvSpPr/>
      </dsp:nvSpPr>
      <dsp:spPr>
        <a:xfrm>
          <a:off x="250085" y="2254780"/>
          <a:ext cx="454701" cy="4547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0B9FB0-AC80-4876-83B0-516720A61AFF}">
      <dsp:nvSpPr>
        <dsp:cNvPr id="0" name=""/>
        <dsp:cNvSpPr/>
      </dsp:nvSpPr>
      <dsp:spPr>
        <a:xfrm>
          <a:off x="954873" y="2068766"/>
          <a:ext cx="10450545" cy="8267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496" tIns="87496" rIns="87496" bIns="87496" numCol="1" spcCol="1270" anchor="ctr" anchorCtr="0">
          <a:noAutofit/>
        </a:bodyPr>
        <a:lstStyle/>
        <a:p>
          <a:pPr marL="0" lvl="0" indent="0" algn="l" defTabSz="844550">
            <a:lnSpc>
              <a:spcPct val="100000"/>
            </a:lnSpc>
            <a:spcBef>
              <a:spcPct val="0"/>
            </a:spcBef>
            <a:spcAft>
              <a:spcPct val="35000"/>
            </a:spcAft>
            <a:buNone/>
          </a:pPr>
          <a:r>
            <a:rPr lang="en-US" sz="1900" b="1" i="0" kern="1200" dirty="0"/>
            <a:t>Step 2</a:t>
          </a:r>
          <a:r>
            <a:rPr lang="en-US" sz="1900" b="0" i="0" kern="1200" dirty="0"/>
            <a:t> − If the value matches with the key, return the position at which the value was found.</a:t>
          </a:r>
          <a:endParaRPr lang="en-US" sz="1900" kern="1200" dirty="0"/>
        </a:p>
      </dsp:txBody>
      <dsp:txXfrm>
        <a:off x="954873" y="2068766"/>
        <a:ext cx="10450545" cy="826730"/>
      </dsp:txXfrm>
    </dsp:sp>
    <dsp:sp modelId="{3946A9BA-01A3-458E-BE72-74FD1CADECD4}">
      <dsp:nvSpPr>
        <dsp:cNvPr id="0" name=""/>
        <dsp:cNvSpPr/>
      </dsp:nvSpPr>
      <dsp:spPr>
        <a:xfrm>
          <a:off x="0" y="3102179"/>
          <a:ext cx="11405419" cy="8267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884BAD-73CD-4A13-A686-BC92F379EF3D}">
      <dsp:nvSpPr>
        <dsp:cNvPr id="0" name=""/>
        <dsp:cNvSpPr/>
      </dsp:nvSpPr>
      <dsp:spPr>
        <a:xfrm>
          <a:off x="250085" y="3288194"/>
          <a:ext cx="454701" cy="45470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F8D235-7F63-4032-A727-3C645E38F4EE}">
      <dsp:nvSpPr>
        <dsp:cNvPr id="0" name=""/>
        <dsp:cNvSpPr/>
      </dsp:nvSpPr>
      <dsp:spPr>
        <a:xfrm>
          <a:off x="954873" y="3102179"/>
          <a:ext cx="10450545" cy="8267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496" tIns="87496" rIns="87496" bIns="87496" numCol="1" spcCol="1270" anchor="ctr" anchorCtr="0">
          <a:noAutofit/>
        </a:bodyPr>
        <a:lstStyle/>
        <a:p>
          <a:pPr marL="0" lvl="0" indent="0" algn="l" defTabSz="844550">
            <a:lnSpc>
              <a:spcPct val="100000"/>
            </a:lnSpc>
            <a:spcBef>
              <a:spcPct val="0"/>
            </a:spcBef>
            <a:spcAft>
              <a:spcPct val="35000"/>
            </a:spcAft>
            <a:buNone/>
          </a:pPr>
          <a:r>
            <a:rPr lang="en-US" sz="1900" b="1" i="0" kern="1200"/>
            <a:t>Step 3</a:t>
          </a:r>
          <a:r>
            <a:rPr lang="en-US" sz="1900" b="0" i="0" kern="1200"/>
            <a:t> − If the value does not match with the key, compare the next element in the array.</a:t>
          </a:r>
          <a:endParaRPr lang="en-US" sz="1900" kern="1200"/>
        </a:p>
      </dsp:txBody>
      <dsp:txXfrm>
        <a:off x="954873" y="3102179"/>
        <a:ext cx="10450545" cy="826730"/>
      </dsp:txXfrm>
    </dsp:sp>
    <dsp:sp modelId="{8F03DAB3-7863-4DDB-BEE6-8D63A6CCDF3E}">
      <dsp:nvSpPr>
        <dsp:cNvPr id="0" name=""/>
        <dsp:cNvSpPr/>
      </dsp:nvSpPr>
      <dsp:spPr>
        <a:xfrm>
          <a:off x="0" y="4135593"/>
          <a:ext cx="11405419" cy="8267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010150-9D9D-4F2A-B2DD-4802BB09AF3B}">
      <dsp:nvSpPr>
        <dsp:cNvPr id="0" name=""/>
        <dsp:cNvSpPr/>
      </dsp:nvSpPr>
      <dsp:spPr>
        <a:xfrm>
          <a:off x="250085" y="4321607"/>
          <a:ext cx="454701" cy="45470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045215-0290-486A-8ADE-BEE54274EB00}">
      <dsp:nvSpPr>
        <dsp:cNvPr id="0" name=""/>
        <dsp:cNvSpPr/>
      </dsp:nvSpPr>
      <dsp:spPr>
        <a:xfrm>
          <a:off x="954873" y="4135593"/>
          <a:ext cx="10450545" cy="8267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496" tIns="87496" rIns="87496" bIns="87496" numCol="1" spcCol="1270" anchor="ctr" anchorCtr="0">
          <a:noAutofit/>
        </a:bodyPr>
        <a:lstStyle/>
        <a:p>
          <a:pPr marL="0" lvl="0" indent="0" algn="l" defTabSz="844550">
            <a:lnSpc>
              <a:spcPct val="100000"/>
            </a:lnSpc>
            <a:spcBef>
              <a:spcPct val="0"/>
            </a:spcBef>
            <a:spcAft>
              <a:spcPct val="35000"/>
            </a:spcAft>
            <a:buNone/>
          </a:pPr>
          <a:r>
            <a:rPr lang="en-US" sz="1900" b="1" i="0" kern="1200"/>
            <a:t>Step 4</a:t>
          </a:r>
          <a:r>
            <a:rPr lang="en-US" sz="1900" b="0" i="0" kern="1200"/>
            <a:t> − Repeat Step 3 until there is a match found. Return the position at which the match was found.</a:t>
          </a:r>
          <a:endParaRPr lang="en-US" sz="1900" kern="1200"/>
        </a:p>
      </dsp:txBody>
      <dsp:txXfrm>
        <a:off x="954873" y="4135593"/>
        <a:ext cx="10450545" cy="826730"/>
      </dsp:txXfrm>
    </dsp:sp>
    <dsp:sp modelId="{565EF2E4-0333-43D7-BB3C-86D0CCCDDC84}">
      <dsp:nvSpPr>
        <dsp:cNvPr id="0" name=""/>
        <dsp:cNvSpPr/>
      </dsp:nvSpPr>
      <dsp:spPr>
        <a:xfrm>
          <a:off x="0" y="5169006"/>
          <a:ext cx="11405419" cy="8267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BC9DF4-A5B2-4425-A14E-DD2DC6AE3EA3}">
      <dsp:nvSpPr>
        <dsp:cNvPr id="0" name=""/>
        <dsp:cNvSpPr/>
      </dsp:nvSpPr>
      <dsp:spPr>
        <a:xfrm>
          <a:off x="250085" y="5355020"/>
          <a:ext cx="454701" cy="45470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9E0637-2248-47CC-935E-07A4976504C0}">
      <dsp:nvSpPr>
        <dsp:cNvPr id="0" name=""/>
        <dsp:cNvSpPr/>
      </dsp:nvSpPr>
      <dsp:spPr>
        <a:xfrm>
          <a:off x="954873" y="5169006"/>
          <a:ext cx="10450545" cy="8267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496" tIns="87496" rIns="87496" bIns="87496" numCol="1" spcCol="1270" anchor="ctr" anchorCtr="0">
          <a:noAutofit/>
        </a:bodyPr>
        <a:lstStyle/>
        <a:p>
          <a:pPr marL="0" lvl="0" indent="0" algn="l" defTabSz="844550">
            <a:lnSpc>
              <a:spcPct val="100000"/>
            </a:lnSpc>
            <a:spcBef>
              <a:spcPct val="0"/>
            </a:spcBef>
            <a:spcAft>
              <a:spcPct val="35000"/>
            </a:spcAft>
            <a:buNone/>
          </a:pPr>
          <a:r>
            <a:rPr lang="en-US" sz="1900" b="1" i="0" kern="1200"/>
            <a:t>Step 5</a:t>
          </a:r>
          <a:r>
            <a:rPr lang="en-US" sz="1900" b="0" i="0" kern="1200"/>
            <a:t> − If it is an unsuccessful search, print that the element is not present in the array and exit the program.</a:t>
          </a:r>
          <a:endParaRPr lang="en-US" sz="1900" kern="1200"/>
        </a:p>
      </dsp:txBody>
      <dsp:txXfrm>
        <a:off x="954873" y="5169006"/>
        <a:ext cx="10450545" cy="8267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5C24D5-0D46-4523-9BBA-23AEC1F05B5C}">
      <dsp:nvSpPr>
        <dsp:cNvPr id="0" name=""/>
        <dsp:cNvSpPr/>
      </dsp:nvSpPr>
      <dsp:spPr>
        <a:xfrm>
          <a:off x="0" y="2129"/>
          <a:ext cx="11873141" cy="1079374"/>
        </a:xfrm>
        <a:prstGeom prst="roundRect">
          <a:avLst>
            <a:gd name="adj" fmla="val 10000"/>
          </a:avLst>
        </a:prstGeom>
        <a:blipFill rotWithShape="0">
          <a:blip xmlns:r="http://schemas.openxmlformats.org/officeDocument/2006/relationships" r:embed="rId1"/>
          <a:srcRect/>
          <a:stretch>
            <a:fillRect/>
          </a:stretch>
        </a:blipFill>
        <a:ln>
          <a:noFill/>
        </a:ln>
        <a:effectLst/>
      </dsp:spPr>
      <dsp:style>
        <a:lnRef idx="0">
          <a:scrgbClr r="0" g="0" b="0"/>
        </a:lnRef>
        <a:fillRef idx="1">
          <a:scrgbClr r="0" g="0" b="0"/>
        </a:fillRef>
        <a:effectRef idx="0">
          <a:scrgbClr r="0" g="0" b="0"/>
        </a:effectRef>
        <a:fontRef idx="minor"/>
      </dsp:style>
    </dsp:sp>
    <dsp:sp modelId="{C871B7A2-5F1A-4621-8639-3E18F7B5D8D3}">
      <dsp:nvSpPr>
        <dsp:cNvPr id="0" name=""/>
        <dsp:cNvSpPr/>
      </dsp:nvSpPr>
      <dsp:spPr>
        <a:xfrm>
          <a:off x="326510" y="244988"/>
          <a:ext cx="593656" cy="593656"/>
        </a:xfrm>
        <a:prstGeom prst="rect">
          <a:avLst/>
        </a:prstGeom>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B3CC7B-6DBF-4277-BB47-7798CD669883}">
      <dsp:nvSpPr>
        <dsp:cNvPr id="0" name=""/>
        <dsp:cNvSpPr/>
      </dsp:nvSpPr>
      <dsp:spPr>
        <a:xfrm>
          <a:off x="1246677" y="2129"/>
          <a:ext cx="10626463" cy="10793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234" tIns="114234" rIns="114234" bIns="114234" numCol="1" spcCol="1270" anchor="ctr" anchorCtr="0">
          <a:noAutofit/>
        </a:bodyPr>
        <a:lstStyle/>
        <a:p>
          <a:pPr marL="0" lvl="0" indent="0" algn="l" defTabSz="800100">
            <a:lnSpc>
              <a:spcPct val="100000"/>
            </a:lnSpc>
            <a:spcBef>
              <a:spcPct val="0"/>
            </a:spcBef>
            <a:spcAft>
              <a:spcPct val="35000"/>
            </a:spcAft>
            <a:buNone/>
          </a:pPr>
          <a:r>
            <a:rPr lang="tr-TR" sz="1800" b="1" i="0" kern="1200" dirty="0"/>
            <a:t>Addım 1</a:t>
          </a:r>
          <a:r>
            <a:rPr lang="en-US" sz="1800" b="0" i="0" kern="1200" dirty="0"/>
            <a:t> −</a:t>
          </a:r>
          <a:r>
            <a:rPr lang="tr-TR" sz="1800" b="0" i="0" kern="1200" dirty="0"/>
            <a:t> siyahı bloklara bölünür . </a:t>
          </a:r>
          <a:r>
            <a:rPr lang="tr-TR" sz="1800" b="0" i="0" kern="1200" dirty="0" err="1"/>
            <a:t>Adətən</a:t>
          </a:r>
          <a:r>
            <a:rPr lang="tr-TR" sz="1800" b="0" i="0" kern="1200" dirty="0"/>
            <a:t> </a:t>
          </a:r>
          <a:r>
            <a:rPr lang="tr-TR" sz="1800" b="0" i="0" kern="1200" dirty="0" err="1"/>
            <a:t>hər</a:t>
          </a:r>
          <a:r>
            <a:rPr lang="tr-TR" sz="1800" b="0" i="0" kern="1200" dirty="0"/>
            <a:t> bir blokun ölçüsü </a:t>
          </a:r>
          <a:r>
            <a:rPr lang="tr-TR" sz="1800" b="0" i="0" kern="1200" dirty="0" err="1"/>
            <a:t>siyahıdaki</a:t>
          </a:r>
          <a:r>
            <a:rPr lang="tr-TR" sz="1800" b="0" i="0" kern="1200" dirty="0"/>
            <a:t> </a:t>
          </a:r>
          <a:r>
            <a:rPr lang="tr-TR" sz="1800" b="0" i="0" kern="1200" dirty="0" err="1"/>
            <a:t>elementlərin</a:t>
          </a:r>
          <a:r>
            <a:rPr lang="tr-TR" sz="1800" b="0" i="0" kern="1200" dirty="0"/>
            <a:t> sayının </a:t>
          </a:r>
          <a:r>
            <a:rPr lang="tr-TR" sz="1800" b="0" i="0" kern="1200" dirty="0" err="1"/>
            <a:t>kvadrat</a:t>
          </a:r>
          <a:r>
            <a:rPr lang="tr-TR" sz="1800" b="0" i="0" kern="1200" dirty="0"/>
            <a:t> </a:t>
          </a:r>
          <a:r>
            <a:rPr lang="tr-TR" sz="1800" b="0" i="0" kern="1200" dirty="0" err="1"/>
            <a:t>kökünə</a:t>
          </a:r>
          <a:r>
            <a:rPr lang="tr-TR" sz="1800" b="0" i="0" kern="1200" dirty="0"/>
            <a:t> </a:t>
          </a:r>
          <a:r>
            <a:rPr lang="tr-TR" sz="1800" b="0" i="0" kern="1200" dirty="0" err="1"/>
            <a:t>bərabər</a:t>
          </a:r>
          <a:r>
            <a:rPr lang="tr-TR" sz="1800" b="0" i="0" kern="1200" dirty="0"/>
            <a:t> olur(√n)</a:t>
          </a:r>
          <a:endParaRPr lang="en-US" sz="1800" kern="1200" dirty="0"/>
        </a:p>
      </dsp:txBody>
      <dsp:txXfrm>
        <a:off x="1246677" y="2129"/>
        <a:ext cx="10626463" cy="1079374"/>
      </dsp:txXfrm>
    </dsp:sp>
    <dsp:sp modelId="{0D7A30D2-4CA5-487A-9AE8-A84B28CCB1B0}">
      <dsp:nvSpPr>
        <dsp:cNvPr id="0" name=""/>
        <dsp:cNvSpPr/>
      </dsp:nvSpPr>
      <dsp:spPr>
        <a:xfrm>
          <a:off x="0" y="1351348"/>
          <a:ext cx="11873141" cy="107937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358567-8A92-44BD-8169-F731F65A4A04}">
      <dsp:nvSpPr>
        <dsp:cNvPr id="0" name=""/>
        <dsp:cNvSpPr/>
      </dsp:nvSpPr>
      <dsp:spPr>
        <a:xfrm>
          <a:off x="326510" y="1594207"/>
          <a:ext cx="593656" cy="593656"/>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0B9FB0-AC80-4876-83B0-516720A61AFF}">
      <dsp:nvSpPr>
        <dsp:cNvPr id="0" name=""/>
        <dsp:cNvSpPr/>
      </dsp:nvSpPr>
      <dsp:spPr>
        <a:xfrm>
          <a:off x="1246677" y="1351348"/>
          <a:ext cx="10626463" cy="10793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234" tIns="114234" rIns="114234" bIns="114234" numCol="1" spcCol="1270" anchor="ctr" anchorCtr="0">
          <a:noAutofit/>
        </a:bodyPr>
        <a:lstStyle/>
        <a:p>
          <a:pPr marL="0" lvl="0" indent="0" algn="l" defTabSz="800100">
            <a:lnSpc>
              <a:spcPct val="100000"/>
            </a:lnSpc>
            <a:spcBef>
              <a:spcPct val="0"/>
            </a:spcBef>
            <a:spcAft>
              <a:spcPct val="35000"/>
            </a:spcAft>
            <a:buNone/>
          </a:pPr>
          <a:r>
            <a:rPr lang="tr-TR" sz="1800" b="1" i="0" kern="1200" dirty="0"/>
            <a:t>Addım </a:t>
          </a:r>
          <a:r>
            <a:rPr lang="en-US" sz="1800" b="1" i="0" kern="1200" dirty="0"/>
            <a:t> 2</a:t>
          </a:r>
          <a:r>
            <a:rPr lang="en-US" sz="1800" b="0" i="0" kern="1200" dirty="0"/>
            <a:t> </a:t>
          </a:r>
          <a:r>
            <a:rPr lang="tr-TR" sz="1800" b="0" i="0" kern="1200" dirty="0"/>
            <a:t> -birinci blokun son elementi </a:t>
          </a:r>
          <a:r>
            <a:rPr lang="tr-TR" sz="1800" b="0" i="0" kern="1200" dirty="0" err="1"/>
            <a:t>seçilən</a:t>
          </a:r>
          <a:r>
            <a:rPr lang="tr-TR" sz="1800" b="0" i="0" kern="1200" dirty="0"/>
            <a:t> element </a:t>
          </a:r>
          <a:r>
            <a:rPr lang="tr-TR" sz="1800" b="0" i="0" kern="1200" dirty="0" err="1"/>
            <a:t>ilə</a:t>
          </a:r>
          <a:r>
            <a:rPr lang="tr-TR" sz="1800" b="0" i="0" kern="1200" dirty="0"/>
            <a:t> </a:t>
          </a:r>
          <a:r>
            <a:rPr lang="tr-TR" sz="1800" b="0" i="0" kern="1200" dirty="0" err="1"/>
            <a:t>müqayisə</a:t>
          </a:r>
          <a:r>
            <a:rPr lang="tr-TR" sz="1800" b="0" i="0" kern="1200" dirty="0"/>
            <a:t> olunur ,</a:t>
          </a:r>
          <a:r>
            <a:rPr lang="tr-TR" sz="1800" b="0" i="0" kern="1200" dirty="0" err="1"/>
            <a:t>Əgər</a:t>
          </a:r>
          <a:r>
            <a:rPr lang="tr-TR" sz="1800" b="0" i="0" kern="1200" dirty="0"/>
            <a:t> bu element </a:t>
          </a:r>
          <a:r>
            <a:rPr lang="tr-TR" sz="1800" b="0" i="0" kern="1200" dirty="0" err="1"/>
            <a:t>seçilən</a:t>
          </a:r>
          <a:r>
            <a:rPr lang="tr-TR" sz="1800" b="0" i="0" kern="1200" dirty="0"/>
            <a:t> </a:t>
          </a:r>
          <a:r>
            <a:rPr lang="tr-TR" sz="1800" b="0" i="0" kern="1200" dirty="0" err="1"/>
            <a:t>elementdən</a:t>
          </a:r>
          <a:r>
            <a:rPr lang="tr-TR" sz="1800" b="0" i="0" kern="1200" dirty="0"/>
            <a:t> </a:t>
          </a:r>
          <a:r>
            <a:rPr lang="tr-TR" sz="1800" b="0" i="0" kern="1200" dirty="0" err="1"/>
            <a:t>böyükdürsə</a:t>
          </a:r>
          <a:r>
            <a:rPr lang="tr-TR" sz="1800" b="0" i="0" kern="1200" dirty="0"/>
            <a:t>  , </a:t>
          </a:r>
          <a:r>
            <a:rPr lang="tr-TR" sz="1800" b="0" i="0" kern="1200" dirty="0" err="1"/>
            <a:t>həmin</a:t>
          </a:r>
          <a:r>
            <a:rPr lang="tr-TR" sz="1800" b="0" i="0" kern="1200" dirty="0"/>
            <a:t> blok </a:t>
          </a:r>
          <a:r>
            <a:rPr lang="tr-TR" sz="1800" b="0" i="0" kern="1200" dirty="0" err="1"/>
            <a:t>daxilində</a:t>
          </a:r>
          <a:r>
            <a:rPr lang="tr-TR" sz="1800" b="0" i="0" kern="1200" dirty="0"/>
            <a:t> </a:t>
          </a:r>
          <a:r>
            <a:rPr lang="tr-TR" sz="1800" b="0" i="0" kern="1200" dirty="0" err="1"/>
            <a:t>linear</a:t>
          </a:r>
          <a:r>
            <a:rPr lang="tr-TR" sz="1800" b="0" i="0" kern="1200" dirty="0"/>
            <a:t> </a:t>
          </a:r>
          <a:r>
            <a:rPr lang="tr-TR" sz="1800" b="0" i="0" kern="1200" dirty="0" err="1"/>
            <a:t>axdarış</a:t>
          </a:r>
          <a:r>
            <a:rPr lang="tr-TR" sz="1800" b="0" i="0" kern="1200" dirty="0"/>
            <a:t> </a:t>
          </a:r>
          <a:r>
            <a:rPr lang="tr-TR" sz="1800" b="0" i="0" kern="1200" dirty="0" err="1"/>
            <a:t>aparılır,əgər</a:t>
          </a:r>
          <a:r>
            <a:rPr lang="tr-TR" sz="1800" b="0" i="0" kern="1200" dirty="0"/>
            <a:t> </a:t>
          </a:r>
          <a:r>
            <a:rPr lang="tr-TR" sz="1800" b="0" i="0" kern="1200" dirty="0" err="1"/>
            <a:t>seçilən</a:t>
          </a:r>
          <a:r>
            <a:rPr lang="tr-TR" sz="1800" b="0" i="0" kern="1200" dirty="0"/>
            <a:t> element bu </a:t>
          </a:r>
          <a:r>
            <a:rPr lang="tr-TR" sz="1800" b="0" i="0" kern="1200" dirty="0" err="1"/>
            <a:t>blokda</a:t>
          </a:r>
          <a:r>
            <a:rPr lang="tr-TR" sz="1800" b="0" i="0" kern="1200" dirty="0"/>
            <a:t> </a:t>
          </a:r>
          <a:r>
            <a:rPr lang="tr-TR" sz="1800" b="0" i="0" kern="1200" dirty="0" err="1"/>
            <a:t>deyilsə</a:t>
          </a:r>
          <a:r>
            <a:rPr lang="tr-TR" sz="1800" b="0" i="0" kern="1200" dirty="0"/>
            <a:t> </a:t>
          </a:r>
          <a:r>
            <a:rPr lang="tr-TR" sz="1800" b="0" i="0" kern="1200" dirty="0" err="1"/>
            <a:t>növbəti</a:t>
          </a:r>
          <a:r>
            <a:rPr lang="tr-TR" sz="1800" b="0" i="0" kern="1200" dirty="0"/>
            <a:t> bloka </a:t>
          </a:r>
          <a:r>
            <a:rPr lang="tr-TR" sz="1800" b="0" i="0" kern="1200" dirty="0" err="1"/>
            <a:t>keçilir</a:t>
          </a:r>
          <a:endParaRPr lang="en-US" sz="1800" b="0" i="0" kern="1200" dirty="0"/>
        </a:p>
      </dsp:txBody>
      <dsp:txXfrm>
        <a:off x="1246677" y="1351348"/>
        <a:ext cx="10626463" cy="1079374"/>
      </dsp:txXfrm>
    </dsp:sp>
    <dsp:sp modelId="{3946A9BA-01A3-458E-BE72-74FD1CADECD4}">
      <dsp:nvSpPr>
        <dsp:cNvPr id="0" name=""/>
        <dsp:cNvSpPr/>
      </dsp:nvSpPr>
      <dsp:spPr>
        <a:xfrm>
          <a:off x="0" y="2700566"/>
          <a:ext cx="11873141" cy="107937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884BAD-73CD-4A13-A686-BC92F379EF3D}">
      <dsp:nvSpPr>
        <dsp:cNvPr id="0" name=""/>
        <dsp:cNvSpPr/>
      </dsp:nvSpPr>
      <dsp:spPr>
        <a:xfrm>
          <a:off x="326510" y="2943425"/>
          <a:ext cx="593656" cy="593656"/>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F8D235-7F63-4032-A727-3C645E38F4EE}">
      <dsp:nvSpPr>
        <dsp:cNvPr id="0" name=""/>
        <dsp:cNvSpPr/>
      </dsp:nvSpPr>
      <dsp:spPr>
        <a:xfrm>
          <a:off x="1246677" y="2700566"/>
          <a:ext cx="10626463" cy="10793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234" tIns="114234" rIns="114234" bIns="114234" numCol="1" spcCol="1270" anchor="ctr" anchorCtr="0">
          <a:noAutofit/>
        </a:bodyPr>
        <a:lstStyle/>
        <a:p>
          <a:pPr marL="0" lvl="0" indent="0" algn="l" defTabSz="800100">
            <a:lnSpc>
              <a:spcPct val="100000"/>
            </a:lnSpc>
            <a:spcBef>
              <a:spcPct val="0"/>
            </a:spcBef>
            <a:spcAft>
              <a:spcPct val="35000"/>
            </a:spcAft>
            <a:buNone/>
          </a:pPr>
          <a:r>
            <a:rPr lang="tr-TR" sz="1800" b="1" i="0" kern="1200" dirty="0"/>
            <a:t>Addım 3</a:t>
          </a:r>
          <a:r>
            <a:rPr lang="en-US" sz="1800" b="0" i="0" kern="1200" dirty="0"/>
            <a:t> −</a:t>
          </a:r>
          <a:r>
            <a:rPr lang="tr-TR" sz="1800" b="0" i="0" kern="1200" dirty="0" err="1"/>
            <a:t>addımlar</a:t>
          </a:r>
          <a:r>
            <a:rPr lang="tr-TR" sz="1800" b="0" i="0" kern="1200" dirty="0"/>
            <a:t> </a:t>
          </a:r>
          <a:r>
            <a:rPr lang="tr-TR" sz="1800" b="0" i="0" kern="1200" dirty="0" err="1"/>
            <a:t>seçilən</a:t>
          </a:r>
          <a:r>
            <a:rPr lang="tr-TR" sz="1800" b="0" i="0" kern="1200" dirty="0"/>
            <a:t> </a:t>
          </a:r>
          <a:r>
            <a:rPr lang="tr-TR" sz="1800" b="0" i="0" kern="1200" dirty="0" err="1"/>
            <a:t>dəyər</a:t>
          </a:r>
          <a:r>
            <a:rPr lang="tr-TR" sz="1800" b="0" i="0" kern="1200" dirty="0"/>
            <a:t> tapılana </a:t>
          </a:r>
          <a:r>
            <a:rPr lang="tr-TR" sz="1800" b="0" i="0" kern="1200" dirty="0" err="1"/>
            <a:t>və</a:t>
          </a:r>
          <a:r>
            <a:rPr lang="tr-TR" sz="1800" b="0" i="0" kern="1200" dirty="0"/>
            <a:t> ya siyahının sonuna kimi davam </a:t>
          </a:r>
          <a:r>
            <a:rPr lang="tr-TR" sz="1800" b="0" i="0" kern="1200" dirty="0" err="1"/>
            <a:t>edir</a:t>
          </a:r>
          <a:endParaRPr lang="en-US" sz="1800" kern="1200" dirty="0"/>
        </a:p>
      </dsp:txBody>
      <dsp:txXfrm>
        <a:off x="1246677" y="2700566"/>
        <a:ext cx="10626463" cy="1079374"/>
      </dsp:txXfrm>
    </dsp:sp>
    <dsp:sp modelId="{8F03DAB3-7863-4DDB-BEE6-8D63A6CCDF3E}">
      <dsp:nvSpPr>
        <dsp:cNvPr id="0" name=""/>
        <dsp:cNvSpPr/>
      </dsp:nvSpPr>
      <dsp:spPr>
        <a:xfrm>
          <a:off x="0" y="4049784"/>
          <a:ext cx="11873141" cy="107937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010150-9D9D-4F2A-B2DD-4802BB09AF3B}">
      <dsp:nvSpPr>
        <dsp:cNvPr id="0" name=""/>
        <dsp:cNvSpPr/>
      </dsp:nvSpPr>
      <dsp:spPr>
        <a:xfrm>
          <a:off x="326510" y="4292643"/>
          <a:ext cx="593656" cy="593656"/>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045215-0290-486A-8ADE-BEE54274EB00}">
      <dsp:nvSpPr>
        <dsp:cNvPr id="0" name=""/>
        <dsp:cNvSpPr/>
      </dsp:nvSpPr>
      <dsp:spPr>
        <a:xfrm>
          <a:off x="1246677" y="4049784"/>
          <a:ext cx="10626463" cy="10793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234" tIns="114234" rIns="114234" bIns="114234" numCol="1" spcCol="1270" anchor="ctr" anchorCtr="0">
          <a:noAutofit/>
        </a:bodyPr>
        <a:lstStyle/>
        <a:p>
          <a:pPr marL="0" lvl="0" indent="0" algn="l" defTabSz="800100">
            <a:lnSpc>
              <a:spcPct val="100000"/>
            </a:lnSpc>
            <a:spcBef>
              <a:spcPct val="0"/>
            </a:spcBef>
            <a:spcAft>
              <a:spcPct val="35000"/>
            </a:spcAft>
            <a:buNone/>
          </a:pPr>
          <a:r>
            <a:rPr lang="tr-TR" sz="1800" b="1" i="0" kern="1200" dirty="0"/>
            <a:t> Addım</a:t>
          </a:r>
          <a:r>
            <a:rPr lang="en-US" sz="1800" b="1" i="0" kern="1200" dirty="0"/>
            <a:t> 4</a:t>
          </a:r>
          <a:r>
            <a:rPr lang="en-US" sz="1800" b="0" i="0" kern="1200" dirty="0"/>
            <a:t> − </a:t>
          </a:r>
          <a:r>
            <a:rPr lang="tr-TR" sz="1800" b="0" i="0" kern="1200" dirty="0" err="1"/>
            <a:t>linear</a:t>
          </a:r>
          <a:r>
            <a:rPr lang="tr-TR" sz="1800" b="0" i="0" kern="1200" dirty="0"/>
            <a:t> </a:t>
          </a:r>
          <a:r>
            <a:rPr lang="tr-TR" sz="1800" b="0" i="0" kern="1200" dirty="0" err="1"/>
            <a:t>axdarış</a:t>
          </a:r>
          <a:r>
            <a:rPr lang="tr-TR" sz="1800" b="0" i="0" kern="1200" dirty="0"/>
            <a:t> </a:t>
          </a:r>
          <a:r>
            <a:rPr lang="tr-TR" sz="1800" b="0" i="0" kern="1200" dirty="0" err="1"/>
            <a:t>ilə</a:t>
          </a:r>
          <a:r>
            <a:rPr lang="tr-TR" sz="1800" b="0" i="0" kern="1200" dirty="0"/>
            <a:t> </a:t>
          </a:r>
          <a:r>
            <a:rPr lang="tr-TR" sz="1800" b="0" i="0" kern="1200" dirty="0" err="1"/>
            <a:t>əsas</a:t>
          </a:r>
          <a:r>
            <a:rPr lang="tr-TR" sz="1800" b="0" i="0" kern="1200" dirty="0"/>
            <a:t> blok arasında </a:t>
          </a:r>
          <a:r>
            <a:rPr lang="tr-TR" sz="1800" b="0" i="0" kern="1200" dirty="0" err="1"/>
            <a:t>Hər</a:t>
          </a:r>
          <a:r>
            <a:rPr lang="tr-TR" sz="1800" b="0" i="0" kern="1200" dirty="0"/>
            <a:t> bir element bir </a:t>
          </a:r>
          <a:r>
            <a:rPr lang="tr-TR" sz="1800" b="0" i="0" kern="1200" dirty="0" err="1"/>
            <a:t>bir</a:t>
          </a:r>
          <a:r>
            <a:rPr lang="tr-TR" sz="1800" b="0" i="0" kern="1200" dirty="0"/>
            <a:t> </a:t>
          </a:r>
          <a:r>
            <a:rPr lang="tr-TR" sz="1800" b="0" i="0" kern="1200"/>
            <a:t>yoxlanılır</a:t>
          </a:r>
          <a:r>
            <a:rPr lang="en-US" sz="1800" b="0" i="0" kern="1200"/>
            <a:t>.</a:t>
          </a:r>
          <a:endParaRPr lang="en-US" sz="1800" kern="1200" dirty="0"/>
        </a:p>
      </dsp:txBody>
      <dsp:txXfrm>
        <a:off x="1246677" y="4049784"/>
        <a:ext cx="10626463" cy="107937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3E6E6-0845-C34B-CA8D-286F77FA08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E529A2A-9CBF-78A3-C2A4-B043670818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8F48E4-6D4A-76DA-FB6A-5950D79245DC}"/>
              </a:ext>
            </a:extLst>
          </p:cNvPr>
          <p:cNvSpPr>
            <a:spLocks noGrp="1"/>
          </p:cNvSpPr>
          <p:nvPr>
            <p:ph type="dt" sz="half" idx="10"/>
          </p:nvPr>
        </p:nvSpPr>
        <p:spPr/>
        <p:txBody>
          <a:bodyPr/>
          <a:lstStyle/>
          <a:p>
            <a:fld id="{C29E1B46-A010-4F2D-84C0-EB431DBF3205}" type="datetimeFigureOut">
              <a:rPr lang="en-US" smtClean="0"/>
              <a:t>10/6/2024</a:t>
            </a:fld>
            <a:endParaRPr lang="en-US"/>
          </a:p>
        </p:txBody>
      </p:sp>
      <p:sp>
        <p:nvSpPr>
          <p:cNvPr id="5" name="Footer Placeholder 4">
            <a:extLst>
              <a:ext uri="{FF2B5EF4-FFF2-40B4-BE49-F238E27FC236}">
                <a16:creationId xmlns:a16="http://schemas.microsoft.com/office/drawing/2014/main" id="{C64F53DB-9CEE-9ADC-9C9E-47C38AEC03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AC4571-1BE7-2288-F74E-64F7EDA97F79}"/>
              </a:ext>
            </a:extLst>
          </p:cNvPr>
          <p:cNvSpPr>
            <a:spLocks noGrp="1"/>
          </p:cNvSpPr>
          <p:nvPr>
            <p:ph type="sldNum" sz="quarter" idx="12"/>
          </p:nvPr>
        </p:nvSpPr>
        <p:spPr/>
        <p:txBody>
          <a:bodyPr/>
          <a:lstStyle/>
          <a:p>
            <a:fld id="{BBD1A75C-2227-4332-B191-7E8CF08C76C0}" type="slidenum">
              <a:rPr lang="en-US" smtClean="0"/>
              <a:t>‹#›</a:t>
            </a:fld>
            <a:endParaRPr lang="en-US"/>
          </a:p>
        </p:txBody>
      </p:sp>
    </p:spTree>
    <p:extLst>
      <p:ext uri="{BB962C8B-B14F-4D97-AF65-F5344CB8AC3E}">
        <p14:creationId xmlns:p14="http://schemas.microsoft.com/office/powerpoint/2010/main" val="244980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3936B-7631-AAE1-7373-7049227FB4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80120D9-9A55-3F6C-64DA-5ECD7A2A74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176A3F-7BDE-C559-F0D7-5F9FED7042C7}"/>
              </a:ext>
            </a:extLst>
          </p:cNvPr>
          <p:cNvSpPr>
            <a:spLocks noGrp="1"/>
          </p:cNvSpPr>
          <p:nvPr>
            <p:ph type="dt" sz="half" idx="10"/>
          </p:nvPr>
        </p:nvSpPr>
        <p:spPr/>
        <p:txBody>
          <a:bodyPr/>
          <a:lstStyle/>
          <a:p>
            <a:fld id="{C29E1B46-A010-4F2D-84C0-EB431DBF3205}" type="datetimeFigureOut">
              <a:rPr lang="en-US" smtClean="0"/>
              <a:t>10/6/2024</a:t>
            </a:fld>
            <a:endParaRPr lang="en-US"/>
          </a:p>
        </p:txBody>
      </p:sp>
      <p:sp>
        <p:nvSpPr>
          <p:cNvPr id="5" name="Footer Placeholder 4">
            <a:extLst>
              <a:ext uri="{FF2B5EF4-FFF2-40B4-BE49-F238E27FC236}">
                <a16:creationId xmlns:a16="http://schemas.microsoft.com/office/drawing/2014/main" id="{DDF79563-C3FB-E535-B886-B5BE75F82D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365DF5-FA87-7971-4CBC-775DA8E590EF}"/>
              </a:ext>
            </a:extLst>
          </p:cNvPr>
          <p:cNvSpPr>
            <a:spLocks noGrp="1"/>
          </p:cNvSpPr>
          <p:nvPr>
            <p:ph type="sldNum" sz="quarter" idx="12"/>
          </p:nvPr>
        </p:nvSpPr>
        <p:spPr/>
        <p:txBody>
          <a:bodyPr/>
          <a:lstStyle/>
          <a:p>
            <a:fld id="{BBD1A75C-2227-4332-B191-7E8CF08C76C0}" type="slidenum">
              <a:rPr lang="en-US" smtClean="0"/>
              <a:t>‹#›</a:t>
            </a:fld>
            <a:endParaRPr lang="en-US"/>
          </a:p>
        </p:txBody>
      </p:sp>
    </p:spTree>
    <p:extLst>
      <p:ext uri="{BB962C8B-B14F-4D97-AF65-F5344CB8AC3E}">
        <p14:creationId xmlns:p14="http://schemas.microsoft.com/office/powerpoint/2010/main" val="1477232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0E2F98-0DB2-5E4B-B58A-1C59A701445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80FB642-EDE3-2E64-1694-C3C0C86FED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DE80C5-04C9-805F-5050-47D8DFDCBAA9}"/>
              </a:ext>
            </a:extLst>
          </p:cNvPr>
          <p:cNvSpPr>
            <a:spLocks noGrp="1"/>
          </p:cNvSpPr>
          <p:nvPr>
            <p:ph type="dt" sz="half" idx="10"/>
          </p:nvPr>
        </p:nvSpPr>
        <p:spPr/>
        <p:txBody>
          <a:bodyPr/>
          <a:lstStyle/>
          <a:p>
            <a:fld id="{C29E1B46-A010-4F2D-84C0-EB431DBF3205}" type="datetimeFigureOut">
              <a:rPr lang="en-US" smtClean="0"/>
              <a:t>10/6/2024</a:t>
            </a:fld>
            <a:endParaRPr lang="en-US"/>
          </a:p>
        </p:txBody>
      </p:sp>
      <p:sp>
        <p:nvSpPr>
          <p:cNvPr id="5" name="Footer Placeholder 4">
            <a:extLst>
              <a:ext uri="{FF2B5EF4-FFF2-40B4-BE49-F238E27FC236}">
                <a16:creationId xmlns:a16="http://schemas.microsoft.com/office/drawing/2014/main" id="{DCE968DF-BBA8-606C-8C89-09351C4CFE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95E627-32B5-7426-C83A-B316F7E458DB}"/>
              </a:ext>
            </a:extLst>
          </p:cNvPr>
          <p:cNvSpPr>
            <a:spLocks noGrp="1"/>
          </p:cNvSpPr>
          <p:nvPr>
            <p:ph type="sldNum" sz="quarter" idx="12"/>
          </p:nvPr>
        </p:nvSpPr>
        <p:spPr/>
        <p:txBody>
          <a:bodyPr/>
          <a:lstStyle/>
          <a:p>
            <a:fld id="{BBD1A75C-2227-4332-B191-7E8CF08C76C0}" type="slidenum">
              <a:rPr lang="en-US" smtClean="0"/>
              <a:t>‹#›</a:t>
            </a:fld>
            <a:endParaRPr lang="en-US"/>
          </a:p>
        </p:txBody>
      </p:sp>
    </p:spTree>
    <p:extLst>
      <p:ext uri="{BB962C8B-B14F-4D97-AF65-F5344CB8AC3E}">
        <p14:creationId xmlns:p14="http://schemas.microsoft.com/office/powerpoint/2010/main" val="35217125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10/6/2024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8051800" y="11658"/>
            <a:ext cx="4140200" cy="6846570"/>
          </a:xfrm>
          <a:custGeom>
            <a:avLst/>
            <a:gdLst/>
            <a:ahLst/>
            <a:cxnLst/>
            <a:rect l="l" t="t" r="r" b="b"/>
            <a:pathLst>
              <a:path w="6210300" h="10269855">
                <a:moveTo>
                  <a:pt x="6210299" y="10269512"/>
                </a:moveTo>
                <a:lnTo>
                  <a:pt x="0" y="10269512"/>
                </a:lnTo>
                <a:lnTo>
                  <a:pt x="0" y="0"/>
                </a:lnTo>
                <a:lnTo>
                  <a:pt x="6210299" y="0"/>
                </a:lnTo>
                <a:lnTo>
                  <a:pt x="6210299" y="10269512"/>
                </a:lnTo>
                <a:close/>
              </a:path>
            </a:pathLst>
          </a:custGeom>
          <a:solidFill>
            <a:srgbClr val="EFEFEF"/>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6567" b="0" i="0">
                <a:solidFill>
                  <a:srgbClr val="181818"/>
                </a:solidFill>
                <a:latin typeface="Arial Black"/>
                <a:cs typeface="Arial Black"/>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10/6/2024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EF39D4-5796-43EA-AE6D-58A71C0D4352}" type="datetimeFigureOut">
              <a:rPr lang="en-US" smtClean="0"/>
              <a:t>10/6/2024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4710664-1E85-4FCB-808D-D154B1045EA9}" type="slidenum">
              <a:rPr lang="en-US" smtClean="0"/>
              <a:t>‹#›</a:t>
            </a:fld>
            <a:endParaRPr lang="en-US"/>
          </a:p>
        </p:txBody>
      </p:sp>
    </p:spTree>
    <p:extLst>
      <p:ext uri="{BB962C8B-B14F-4D97-AF65-F5344CB8AC3E}">
        <p14:creationId xmlns:p14="http://schemas.microsoft.com/office/powerpoint/2010/main" val="18786291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EF39D4-5796-43EA-AE6D-58A71C0D4352}" type="datetimeFigureOut">
              <a:rPr lang="en-US" smtClean="0"/>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710664-1E85-4FCB-808D-D154B1045EA9}" type="slidenum">
              <a:rPr lang="en-US" smtClean="0"/>
              <a:t>‹#›</a:t>
            </a:fld>
            <a:endParaRPr lang="en-US"/>
          </a:p>
        </p:txBody>
      </p:sp>
    </p:spTree>
    <p:extLst>
      <p:ext uri="{BB962C8B-B14F-4D97-AF65-F5344CB8AC3E}">
        <p14:creationId xmlns:p14="http://schemas.microsoft.com/office/powerpoint/2010/main" val="4917989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EF39D4-5796-43EA-AE6D-58A71C0D4352}" type="datetimeFigureOut">
              <a:rPr lang="en-US" smtClean="0"/>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710664-1E85-4FCB-808D-D154B1045EA9}" type="slidenum">
              <a:rPr lang="en-US" smtClean="0"/>
              <a:t>‹#›</a:t>
            </a:fld>
            <a:endParaRPr lang="en-US"/>
          </a:p>
        </p:txBody>
      </p:sp>
    </p:spTree>
    <p:extLst>
      <p:ext uri="{BB962C8B-B14F-4D97-AF65-F5344CB8AC3E}">
        <p14:creationId xmlns:p14="http://schemas.microsoft.com/office/powerpoint/2010/main" val="10596563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98199-C6CF-4DFF-A750-435F06CC74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F2D5EB-F993-411F-9DBA-971321FC00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A5D216-27F9-4078-8349-ABC9F614A5E7}"/>
              </a:ext>
            </a:extLst>
          </p:cNvPr>
          <p:cNvSpPr>
            <a:spLocks noGrp="1"/>
          </p:cNvSpPr>
          <p:nvPr>
            <p:ph type="dt" sz="half" idx="10"/>
          </p:nvPr>
        </p:nvSpPr>
        <p:spPr/>
        <p:txBody>
          <a:bodyPr/>
          <a:lstStyle/>
          <a:p>
            <a:fld id="{8C28A28C-4C6A-46EA-90C0-4EE0B89CC5C7}" type="datetimeFigureOut">
              <a:rPr lang="en-US" smtClean="0"/>
              <a:t>10/6/2024</a:t>
            </a:fld>
            <a:endParaRPr lang="en-US"/>
          </a:p>
        </p:txBody>
      </p:sp>
      <p:sp>
        <p:nvSpPr>
          <p:cNvPr id="5" name="Footer Placeholder 4">
            <a:extLst>
              <a:ext uri="{FF2B5EF4-FFF2-40B4-BE49-F238E27FC236}">
                <a16:creationId xmlns:a16="http://schemas.microsoft.com/office/drawing/2014/main" id="{4384F8A8-FBA7-4F25-ADEA-AF346495D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4609F8-5897-4724-8FA6-3EFDE8F2DD7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902457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756FB-E05E-443F-88A1-CFC90638997C}"/>
              </a:ext>
            </a:extLst>
          </p:cNvPr>
          <p:cNvSpPr>
            <a:spLocks noGrp="1"/>
          </p:cNvSpPr>
          <p:nvPr>
            <p:ph type="ctrTitle"/>
          </p:nvPr>
        </p:nvSpPr>
        <p:spPr>
          <a:xfrm>
            <a:off x="1084727" y="1597961"/>
            <a:ext cx="9144000" cy="31623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3C5DA97A-281B-4A77-9D2C-C5E6A860E645}"/>
              </a:ext>
            </a:extLst>
          </p:cNvPr>
          <p:cNvSpPr>
            <a:spLocks noGrp="1"/>
          </p:cNvSpPr>
          <p:nvPr>
            <p:ph type="subTitle" idx="1"/>
          </p:nvPr>
        </p:nvSpPr>
        <p:spPr>
          <a:xfrm>
            <a:off x="1084727" y="4902488"/>
            <a:ext cx="9144000" cy="98507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FD7BAE-E194-4223-BB4E-5E487863F5BE}"/>
              </a:ext>
            </a:extLst>
          </p:cNvPr>
          <p:cNvSpPr>
            <a:spLocks noGrp="1"/>
          </p:cNvSpPr>
          <p:nvPr>
            <p:ph type="dt" sz="half" idx="10"/>
          </p:nvPr>
        </p:nvSpPr>
        <p:spPr/>
        <p:txBody>
          <a:bodyPr/>
          <a:lstStyle/>
          <a:p>
            <a:fld id="{8C28A28C-4C6A-46EA-90C0-4EE0B89CC5C7}" type="datetimeFigureOut">
              <a:rPr lang="en-US" smtClean="0"/>
              <a:t>10/6/2024</a:t>
            </a:fld>
            <a:endParaRPr lang="en-US" dirty="0"/>
          </a:p>
        </p:txBody>
      </p:sp>
      <p:sp>
        <p:nvSpPr>
          <p:cNvPr id="5" name="Footer Placeholder 4">
            <a:extLst>
              <a:ext uri="{FF2B5EF4-FFF2-40B4-BE49-F238E27FC236}">
                <a16:creationId xmlns:a16="http://schemas.microsoft.com/office/drawing/2014/main" id="{9721F6C9-7279-4DF8-9462-3EFEFA03FB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457072-0A38-49AD-8D0D-0E42DD488E4F}"/>
              </a:ext>
            </a:extLst>
          </p:cNvPr>
          <p:cNvSpPr>
            <a:spLocks noGrp="1"/>
          </p:cNvSpPr>
          <p:nvPr>
            <p:ph type="sldNum" sz="quarter" idx="12"/>
          </p:nvPr>
        </p:nvSpPr>
        <p:spPr/>
        <p:txBody>
          <a:bodyPr/>
          <a:lstStyle/>
          <a:p>
            <a:fld id="{5DEF7F31-0B8A-474A-B86C-91F381754329}" type="slidenum">
              <a:rPr lang="en-US" smtClean="0"/>
              <a:t>‹#›</a:t>
            </a:fld>
            <a:endParaRPr lang="en-US" dirty="0"/>
          </a:p>
        </p:txBody>
      </p:sp>
    </p:spTree>
    <p:extLst>
      <p:ext uri="{BB962C8B-B14F-4D97-AF65-F5344CB8AC3E}">
        <p14:creationId xmlns:p14="http://schemas.microsoft.com/office/powerpoint/2010/main" val="35430590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F8EC0032-E4F9-4DA6-817C-76A4E0969349}" type="datetimeFigureOut">
              <a:rPr lang="en-US" smtClean="0"/>
              <a:t>10/6/2024</a:t>
            </a:fld>
            <a:endParaRPr lang="en-US"/>
          </a:p>
        </p:txBody>
      </p:sp>
      <p:sp>
        <p:nvSpPr>
          <p:cNvPr id="3" name="Нижний колонтитул 2"/>
          <p:cNvSpPr>
            <a:spLocks noGrp="1"/>
          </p:cNvSpPr>
          <p:nvPr>
            <p:ph type="ftr" sz="quarter" idx="11"/>
          </p:nvPr>
        </p:nvSpPr>
        <p:spPr/>
        <p:txBody>
          <a:bodyPr/>
          <a:lstStyle/>
          <a:p>
            <a:endParaRPr lang="en-US"/>
          </a:p>
        </p:txBody>
      </p:sp>
      <p:sp>
        <p:nvSpPr>
          <p:cNvPr id="4" name="Номер слайда 3"/>
          <p:cNvSpPr>
            <a:spLocks noGrp="1"/>
          </p:cNvSpPr>
          <p:nvPr>
            <p:ph type="sldNum" sz="quarter" idx="12"/>
          </p:nvPr>
        </p:nvSpPr>
        <p:spPr/>
        <p:txBody>
          <a:bodyPr/>
          <a:lstStyle/>
          <a:p>
            <a:fld id="{C03D49D6-5045-4641-A78E-850A04E256C3}" type="slidenum">
              <a:rPr lang="en-US" smtClean="0"/>
              <a:t>‹#›</a:t>
            </a:fld>
            <a:endParaRPr lang="en-US"/>
          </a:p>
        </p:txBody>
      </p:sp>
    </p:spTree>
    <p:extLst>
      <p:ext uri="{BB962C8B-B14F-4D97-AF65-F5344CB8AC3E}">
        <p14:creationId xmlns:p14="http://schemas.microsoft.com/office/powerpoint/2010/main" val="3493055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1CF44-C856-BC26-D416-762B8868D4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4B0B41-D051-226A-F25C-7119874123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81BC19-CBF3-1026-AB77-CE8B8603C8CD}"/>
              </a:ext>
            </a:extLst>
          </p:cNvPr>
          <p:cNvSpPr>
            <a:spLocks noGrp="1"/>
          </p:cNvSpPr>
          <p:nvPr>
            <p:ph type="dt" sz="half" idx="10"/>
          </p:nvPr>
        </p:nvSpPr>
        <p:spPr/>
        <p:txBody>
          <a:bodyPr/>
          <a:lstStyle/>
          <a:p>
            <a:fld id="{C29E1B46-A010-4F2D-84C0-EB431DBF3205}" type="datetimeFigureOut">
              <a:rPr lang="en-US" smtClean="0"/>
              <a:t>10/6/2024</a:t>
            </a:fld>
            <a:endParaRPr lang="en-US"/>
          </a:p>
        </p:txBody>
      </p:sp>
      <p:sp>
        <p:nvSpPr>
          <p:cNvPr id="5" name="Footer Placeholder 4">
            <a:extLst>
              <a:ext uri="{FF2B5EF4-FFF2-40B4-BE49-F238E27FC236}">
                <a16:creationId xmlns:a16="http://schemas.microsoft.com/office/drawing/2014/main" id="{8F53E1E6-9BF9-FF86-8010-E642FB8BFB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959BCB-074A-8548-46A8-202BB88A1217}"/>
              </a:ext>
            </a:extLst>
          </p:cNvPr>
          <p:cNvSpPr>
            <a:spLocks noGrp="1"/>
          </p:cNvSpPr>
          <p:nvPr>
            <p:ph type="sldNum" sz="quarter" idx="12"/>
          </p:nvPr>
        </p:nvSpPr>
        <p:spPr/>
        <p:txBody>
          <a:bodyPr/>
          <a:lstStyle/>
          <a:p>
            <a:fld id="{BBD1A75C-2227-4332-B191-7E8CF08C76C0}" type="slidenum">
              <a:rPr lang="en-US" smtClean="0"/>
              <a:t>‹#›</a:t>
            </a:fld>
            <a:endParaRPr lang="en-US"/>
          </a:p>
        </p:txBody>
      </p:sp>
    </p:spTree>
    <p:extLst>
      <p:ext uri="{BB962C8B-B14F-4D97-AF65-F5344CB8AC3E}">
        <p14:creationId xmlns:p14="http://schemas.microsoft.com/office/powerpoint/2010/main" val="18710770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66AC1-EF3C-1081-3084-A7AD8F3230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C2492D-74F0-BC17-D71B-600DB11B45B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240212-0400-3AB0-82E6-9BD8B7E71E85}"/>
              </a:ext>
            </a:extLst>
          </p:cNvPr>
          <p:cNvSpPr>
            <a:spLocks noGrp="1"/>
          </p:cNvSpPr>
          <p:nvPr>
            <p:ph type="dt" sz="half" idx="10"/>
          </p:nvPr>
        </p:nvSpPr>
        <p:spPr/>
        <p:txBody>
          <a:bodyPr/>
          <a:lstStyle/>
          <a:p>
            <a:fld id="{C29E1B46-A010-4F2D-84C0-EB431DBF3205}" type="datetimeFigureOut">
              <a:rPr lang="en-US" smtClean="0"/>
              <a:t>10/6/2024</a:t>
            </a:fld>
            <a:endParaRPr lang="en-US"/>
          </a:p>
        </p:txBody>
      </p:sp>
      <p:sp>
        <p:nvSpPr>
          <p:cNvPr id="5" name="Footer Placeholder 4">
            <a:extLst>
              <a:ext uri="{FF2B5EF4-FFF2-40B4-BE49-F238E27FC236}">
                <a16:creationId xmlns:a16="http://schemas.microsoft.com/office/drawing/2014/main" id="{1EE6348A-2822-FF9B-7535-63637BCBDC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FA9828-7B3C-E27D-FFAD-5D1C34DF0AD0}"/>
              </a:ext>
            </a:extLst>
          </p:cNvPr>
          <p:cNvSpPr>
            <a:spLocks noGrp="1"/>
          </p:cNvSpPr>
          <p:nvPr>
            <p:ph type="sldNum" sz="quarter" idx="12"/>
          </p:nvPr>
        </p:nvSpPr>
        <p:spPr/>
        <p:txBody>
          <a:bodyPr/>
          <a:lstStyle/>
          <a:p>
            <a:fld id="{BBD1A75C-2227-4332-B191-7E8CF08C76C0}" type="slidenum">
              <a:rPr lang="en-US" smtClean="0"/>
              <a:t>‹#›</a:t>
            </a:fld>
            <a:endParaRPr lang="en-US"/>
          </a:p>
        </p:txBody>
      </p:sp>
    </p:spTree>
    <p:extLst>
      <p:ext uri="{BB962C8B-B14F-4D97-AF65-F5344CB8AC3E}">
        <p14:creationId xmlns:p14="http://schemas.microsoft.com/office/powerpoint/2010/main" val="4138705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2B0A6-8E8C-60CC-5D1C-D7C9490EF6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3AB679-18AB-AB74-98CD-73229419B2D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1636E6-E3ED-1E76-2C9B-513B11D291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CEE882-4189-71CC-1E20-7A23C242F77C}"/>
              </a:ext>
            </a:extLst>
          </p:cNvPr>
          <p:cNvSpPr>
            <a:spLocks noGrp="1"/>
          </p:cNvSpPr>
          <p:nvPr>
            <p:ph type="dt" sz="half" idx="10"/>
          </p:nvPr>
        </p:nvSpPr>
        <p:spPr/>
        <p:txBody>
          <a:bodyPr/>
          <a:lstStyle/>
          <a:p>
            <a:fld id="{C29E1B46-A010-4F2D-84C0-EB431DBF3205}" type="datetimeFigureOut">
              <a:rPr lang="en-US" smtClean="0"/>
              <a:t>10/6/2024</a:t>
            </a:fld>
            <a:endParaRPr lang="en-US"/>
          </a:p>
        </p:txBody>
      </p:sp>
      <p:sp>
        <p:nvSpPr>
          <p:cNvPr id="6" name="Footer Placeholder 5">
            <a:extLst>
              <a:ext uri="{FF2B5EF4-FFF2-40B4-BE49-F238E27FC236}">
                <a16:creationId xmlns:a16="http://schemas.microsoft.com/office/drawing/2014/main" id="{6DB2C1D9-D666-D308-92B4-EF6BA4D418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9C09A1-1CB0-8EFE-A8B9-E6E323304D83}"/>
              </a:ext>
            </a:extLst>
          </p:cNvPr>
          <p:cNvSpPr>
            <a:spLocks noGrp="1"/>
          </p:cNvSpPr>
          <p:nvPr>
            <p:ph type="sldNum" sz="quarter" idx="12"/>
          </p:nvPr>
        </p:nvSpPr>
        <p:spPr/>
        <p:txBody>
          <a:bodyPr/>
          <a:lstStyle/>
          <a:p>
            <a:fld id="{BBD1A75C-2227-4332-B191-7E8CF08C76C0}" type="slidenum">
              <a:rPr lang="en-US" smtClean="0"/>
              <a:t>‹#›</a:t>
            </a:fld>
            <a:endParaRPr lang="en-US"/>
          </a:p>
        </p:txBody>
      </p:sp>
    </p:spTree>
    <p:extLst>
      <p:ext uri="{BB962C8B-B14F-4D97-AF65-F5344CB8AC3E}">
        <p14:creationId xmlns:p14="http://schemas.microsoft.com/office/powerpoint/2010/main" val="394492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247FF-F4C3-BC33-1F61-5D58BF4016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37EBCB-E03B-4097-BD6B-57D71BC63F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DC9624-58D9-399A-9F1B-4E9F72D475E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92859B8-3ABF-1FFF-1BB5-B11D2790E1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E0CB8D-A4FA-ED5C-9941-700EAC67DA5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1FE4E3-2C36-BA83-2707-00CD38FD813C}"/>
              </a:ext>
            </a:extLst>
          </p:cNvPr>
          <p:cNvSpPr>
            <a:spLocks noGrp="1"/>
          </p:cNvSpPr>
          <p:nvPr>
            <p:ph type="dt" sz="half" idx="10"/>
          </p:nvPr>
        </p:nvSpPr>
        <p:spPr/>
        <p:txBody>
          <a:bodyPr/>
          <a:lstStyle/>
          <a:p>
            <a:fld id="{C29E1B46-A010-4F2D-84C0-EB431DBF3205}" type="datetimeFigureOut">
              <a:rPr lang="en-US" smtClean="0"/>
              <a:t>10/6/2024</a:t>
            </a:fld>
            <a:endParaRPr lang="en-US"/>
          </a:p>
        </p:txBody>
      </p:sp>
      <p:sp>
        <p:nvSpPr>
          <p:cNvPr id="8" name="Footer Placeholder 7">
            <a:extLst>
              <a:ext uri="{FF2B5EF4-FFF2-40B4-BE49-F238E27FC236}">
                <a16:creationId xmlns:a16="http://schemas.microsoft.com/office/drawing/2014/main" id="{C3685672-1339-6DFB-A078-2E864CADB2E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FE366D3-C97C-AB2F-C8C8-8473F3EAFE6B}"/>
              </a:ext>
            </a:extLst>
          </p:cNvPr>
          <p:cNvSpPr>
            <a:spLocks noGrp="1"/>
          </p:cNvSpPr>
          <p:nvPr>
            <p:ph type="sldNum" sz="quarter" idx="12"/>
          </p:nvPr>
        </p:nvSpPr>
        <p:spPr/>
        <p:txBody>
          <a:bodyPr/>
          <a:lstStyle/>
          <a:p>
            <a:fld id="{BBD1A75C-2227-4332-B191-7E8CF08C76C0}" type="slidenum">
              <a:rPr lang="en-US" smtClean="0"/>
              <a:t>‹#›</a:t>
            </a:fld>
            <a:endParaRPr lang="en-US"/>
          </a:p>
        </p:txBody>
      </p:sp>
    </p:spTree>
    <p:extLst>
      <p:ext uri="{BB962C8B-B14F-4D97-AF65-F5344CB8AC3E}">
        <p14:creationId xmlns:p14="http://schemas.microsoft.com/office/powerpoint/2010/main" val="4247976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5DE6B-4D8B-AF4B-3D5F-131CA0CDA1C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41B8C81-BF89-E86A-F013-DA724C899D33}"/>
              </a:ext>
            </a:extLst>
          </p:cNvPr>
          <p:cNvSpPr>
            <a:spLocks noGrp="1"/>
          </p:cNvSpPr>
          <p:nvPr>
            <p:ph type="dt" sz="half" idx="10"/>
          </p:nvPr>
        </p:nvSpPr>
        <p:spPr/>
        <p:txBody>
          <a:bodyPr/>
          <a:lstStyle/>
          <a:p>
            <a:fld id="{C29E1B46-A010-4F2D-84C0-EB431DBF3205}" type="datetimeFigureOut">
              <a:rPr lang="en-US" smtClean="0"/>
              <a:t>10/6/2024</a:t>
            </a:fld>
            <a:endParaRPr lang="en-US"/>
          </a:p>
        </p:txBody>
      </p:sp>
      <p:sp>
        <p:nvSpPr>
          <p:cNvPr id="4" name="Footer Placeholder 3">
            <a:extLst>
              <a:ext uri="{FF2B5EF4-FFF2-40B4-BE49-F238E27FC236}">
                <a16:creationId xmlns:a16="http://schemas.microsoft.com/office/drawing/2014/main" id="{D97F0F0A-7FAD-41CB-7AAD-66CF755017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AA3977-B8B4-CF60-FF65-B980921B29DE}"/>
              </a:ext>
            </a:extLst>
          </p:cNvPr>
          <p:cNvSpPr>
            <a:spLocks noGrp="1"/>
          </p:cNvSpPr>
          <p:nvPr>
            <p:ph type="sldNum" sz="quarter" idx="12"/>
          </p:nvPr>
        </p:nvSpPr>
        <p:spPr/>
        <p:txBody>
          <a:bodyPr/>
          <a:lstStyle/>
          <a:p>
            <a:fld id="{BBD1A75C-2227-4332-B191-7E8CF08C76C0}" type="slidenum">
              <a:rPr lang="en-US" smtClean="0"/>
              <a:t>‹#›</a:t>
            </a:fld>
            <a:endParaRPr lang="en-US"/>
          </a:p>
        </p:txBody>
      </p:sp>
    </p:spTree>
    <p:extLst>
      <p:ext uri="{BB962C8B-B14F-4D97-AF65-F5344CB8AC3E}">
        <p14:creationId xmlns:p14="http://schemas.microsoft.com/office/powerpoint/2010/main" val="1092803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5E105B-3431-1CF2-F5F5-200C40D47963}"/>
              </a:ext>
            </a:extLst>
          </p:cNvPr>
          <p:cNvSpPr>
            <a:spLocks noGrp="1"/>
          </p:cNvSpPr>
          <p:nvPr>
            <p:ph type="dt" sz="half" idx="10"/>
          </p:nvPr>
        </p:nvSpPr>
        <p:spPr/>
        <p:txBody>
          <a:bodyPr/>
          <a:lstStyle/>
          <a:p>
            <a:fld id="{C29E1B46-A010-4F2D-84C0-EB431DBF3205}" type="datetimeFigureOut">
              <a:rPr lang="en-US" smtClean="0"/>
              <a:t>10/6/2024</a:t>
            </a:fld>
            <a:endParaRPr lang="en-US"/>
          </a:p>
        </p:txBody>
      </p:sp>
      <p:sp>
        <p:nvSpPr>
          <p:cNvPr id="3" name="Footer Placeholder 2">
            <a:extLst>
              <a:ext uri="{FF2B5EF4-FFF2-40B4-BE49-F238E27FC236}">
                <a16:creationId xmlns:a16="http://schemas.microsoft.com/office/drawing/2014/main" id="{709C763A-9602-AF8A-0FBC-9EE48A353A4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920A64A-EDCD-86EC-C906-3EDD379A4DDD}"/>
              </a:ext>
            </a:extLst>
          </p:cNvPr>
          <p:cNvSpPr>
            <a:spLocks noGrp="1"/>
          </p:cNvSpPr>
          <p:nvPr>
            <p:ph type="sldNum" sz="quarter" idx="12"/>
          </p:nvPr>
        </p:nvSpPr>
        <p:spPr/>
        <p:txBody>
          <a:bodyPr/>
          <a:lstStyle/>
          <a:p>
            <a:fld id="{BBD1A75C-2227-4332-B191-7E8CF08C76C0}" type="slidenum">
              <a:rPr lang="en-US" smtClean="0"/>
              <a:t>‹#›</a:t>
            </a:fld>
            <a:endParaRPr lang="en-US"/>
          </a:p>
        </p:txBody>
      </p:sp>
    </p:spTree>
    <p:extLst>
      <p:ext uri="{BB962C8B-B14F-4D97-AF65-F5344CB8AC3E}">
        <p14:creationId xmlns:p14="http://schemas.microsoft.com/office/powerpoint/2010/main" val="2092324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689E7-2380-C6F9-A0C2-A9B8BC10C0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E9FD8A-1C9E-6A80-D352-AA48E27BE0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96D40A-B984-EA62-683E-751A46F5EF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890B73-C11B-709D-35F2-CA585A764673}"/>
              </a:ext>
            </a:extLst>
          </p:cNvPr>
          <p:cNvSpPr>
            <a:spLocks noGrp="1"/>
          </p:cNvSpPr>
          <p:nvPr>
            <p:ph type="dt" sz="half" idx="10"/>
          </p:nvPr>
        </p:nvSpPr>
        <p:spPr/>
        <p:txBody>
          <a:bodyPr/>
          <a:lstStyle/>
          <a:p>
            <a:fld id="{C29E1B46-A010-4F2D-84C0-EB431DBF3205}" type="datetimeFigureOut">
              <a:rPr lang="en-US" smtClean="0"/>
              <a:t>10/6/2024</a:t>
            </a:fld>
            <a:endParaRPr lang="en-US"/>
          </a:p>
        </p:txBody>
      </p:sp>
      <p:sp>
        <p:nvSpPr>
          <p:cNvPr id="6" name="Footer Placeholder 5">
            <a:extLst>
              <a:ext uri="{FF2B5EF4-FFF2-40B4-BE49-F238E27FC236}">
                <a16:creationId xmlns:a16="http://schemas.microsoft.com/office/drawing/2014/main" id="{C3001528-BC70-2B9E-BD2D-BFCC1873A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24B94B-8254-AA40-EE87-808611865BD6}"/>
              </a:ext>
            </a:extLst>
          </p:cNvPr>
          <p:cNvSpPr>
            <a:spLocks noGrp="1"/>
          </p:cNvSpPr>
          <p:nvPr>
            <p:ph type="sldNum" sz="quarter" idx="12"/>
          </p:nvPr>
        </p:nvSpPr>
        <p:spPr/>
        <p:txBody>
          <a:bodyPr/>
          <a:lstStyle/>
          <a:p>
            <a:fld id="{BBD1A75C-2227-4332-B191-7E8CF08C76C0}" type="slidenum">
              <a:rPr lang="en-US" smtClean="0"/>
              <a:t>‹#›</a:t>
            </a:fld>
            <a:endParaRPr lang="en-US"/>
          </a:p>
        </p:txBody>
      </p:sp>
    </p:spTree>
    <p:extLst>
      <p:ext uri="{BB962C8B-B14F-4D97-AF65-F5344CB8AC3E}">
        <p14:creationId xmlns:p14="http://schemas.microsoft.com/office/powerpoint/2010/main" val="4070627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76D5C-AFB4-96B3-B74C-C2838CDCDF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8E6C1C-3BFE-54CC-CC63-3C657BA2E7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4B02DF6-000A-7B88-F2E6-5E5E7CDD54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CC9195-DD9B-04B5-9B10-6404B7BDA32D}"/>
              </a:ext>
            </a:extLst>
          </p:cNvPr>
          <p:cNvSpPr>
            <a:spLocks noGrp="1"/>
          </p:cNvSpPr>
          <p:nvPr>
            <p:ph type="dt" sz="half" idx="10"/>
          </p:nvPr>
        </p:nvSpPr>
        <p:spPr/>
        <p:txBody>
          <a:bodyPr/>
          <a:lstStyle/>
          <a:p>
            <a:fld id="{C29E1B46-A010-4F2D-84C0-EB431DBF3205}" type="datetimeFigureOut">
              <a:rPr lang="en-US" smtClean="0"/>
              <a:t>10/6/2024</a:t>
            </a:fld>
            <a:endParaRPr lang="en-US"/>
          </a:p>
        </p:txBody>
      </p:sp>
      <p:sp>
        <p:nvSpPr>
          <p:cNvPr id="6" name="Footer Placeholder 5">
            <a:extLst>
              <a:ext uri="{FF2B5EF4-FFF2-40B4-BE49-F238E27FC236}">
                <a16:creationId xmlns:a16="http://schemas.microsoft.com/office/drawing/2014/main" id="{A7790008-983E-8809-5023-9D1424AD0E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5D6B45-7679-A729-7422-9E8CC3C268F0}"/>
              </a:ext>
            </a:extLst>
          </p:cNvPr>
          <p:cNvSpPr>
            <a:spLocks noGrp="1"/>
          </p:cNvSpPr>
          <p:nvPr>
            <p:ph type="sldNum" sz="quarter" idx="12"/>
          </p:nvPr>
        </p:nvSpPr>
        <p:spPr/>
        <p:txBody>
          <a:bodyPr/>
          <a:lstStyle/>
          <a:p>
            <a:fld id="{BBD1A75C-2227-4332-B191-7E8CF08C76C0}" type="slidenum">
              <a:rPr lang="en-US" smtClean="0"/>
              <a:t>‹#›</a:t>
            </a:fld>
            <a:endParaRPr lang="en-US"/>
          </a:p>
        </p:txBody>
      </p:sp>
    </p:spTree>
    <p:extLst>
      <p:ext uri="{BB962C8B-B14F-4D97-AF65-F5344CB8AC3E}">
        <p14:creationId xmlns:p14="http://schemas.microsoft.com/office/powerpoint/2010/main" val="16047621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A8E50A-4056-4A9A-E54B-C5AA4931CA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231EDC0-D945-B63A-D65F-B42732D4E8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BFBD0C-2F76-EC1E-42E3-40075DDE78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29E1B46-A010-4F2D-84C0-EB431DBF3205}" type="datetimeFigureOut">
              <a:rPr lang="en-US" smtClean="0"/>
              <a:t>10/6/2024</a:t>
            </a:fld>
            <a:endParaRPr lang="en-US"/>
          </a:p>
        </p:txBody>
      </p:sp>
      <p:sp>
        <p:nvSpPr>
          <p:cNvPr id="5" name="Footer Placeholder 4">
            <a:extLst>
              <a:ext uri="{FF2B5EF4-FFF2-40B4-BE49-F238E27FC236}">
                <a16:creationId xmlns:a16="http://schemas.microsoft.com/office/drawing/2014/main" id="{BD0E2784-A299-029F-D561-CBBCF5C073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88F3B7D-85C1-445A-76DA-F075934A6F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BD1A75C-2227-4332-B191-7E8CF08C76C0}" type="slidenum">
              <a:rPr lang="en-US" smtClean="0"/>
              <a:t>‹#›</a:t>
            </a:fld>
            <a:endParaRPr lang="en-US"/>
          </a:p>
        </p:txBody>
      </p:sp>
    </p:spTree>
    <p:extLst>
      <p:ext uri="{BB962C8B-B14F-4D97-AF65-F5344CB8AC3E}">
        <p14:creationId xmlns:p14="http://schemas.microsoft.com/office/powerpoint/2010/main" val="2211788964"/>
      </p:ext>
    </p:extLst>
  </p:cSld>
  <p:clrMap bg1="lt1" tx1="dk1" bg2="lt2" tx2="dk2" accent1="accent1" accent2="accent2" accent3="accent3" accent4="accent4" accent5="accent5" accent6="accent6" hlink="hlink" folHlink="folHlink"/>
  <p:sldLayoutIdLst>
    <p:sldLayoutId id="2147483669" r:id="rId1"/>
    <p:sldLayoutId id="2147483668" r:id="rId2"/>
    <p:sldLayoutId id="2147483651" r:id="rId3"/>
    <p:sldLayoutId id="2147483652" r:id="rId4"/>
    <p:sldLayoutId id="2147483653" r:id="rId5"/>
    <p:sldLayoutId id="2147483654" r:id="rId6"/>
    <p:sldLayoutId id="2147483670"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77334" y="2285572"/>
            <a:ext cx="5564717" cy="2175933"/>
          </a:xfrm>
          <a:prstGeom prst="rect">
            <a:avLst/>
          </a:prstGeom>
        </p:spPr>
        <p:txBody>
          <a:bodyPr wrap="square" lIns="0" tIns="0" rIns="0" bIns="0">
            <a:spAutoFit/>
          </a:bodyPr>
          <a:lstStyle>
            <a:lvl1pPr>
              <a:defRPr sz="9850" b="0" i="0">
                <a:solidFill>
                  <a:srgbClr val="181818"/>
                </a:solidFill>
                <a:latin typeface="Arial Black"/>
                <a:cs typeface="Arial Black"/>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10/6/2024</a:t>
            </a:fld>
            <a:endParaRPr lang="en-US"/>
          </a:p>
        </p:txBody>
      </p:sp>
      <p:sp>
        <p:nvSpPr>
          <p:cNvPr id="6" name="Holder 6"/>
          <p:cNvSpPr>
            <a:spLocks noGrp="1"/>
          </p:cNvSpPr>
          <p:nvPr>
            <p:ph type="sldNum" sz="quarter" idx="7"/>
          </p:nvPr>
        </p:nvSpPr>
        <p:spPr>
          <a:xfrm>
            <a:off x="8778241"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5" r:id="rId1"/>
    <p:sldLayoutId id="2147483664" r:id="rId2"/>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EF39D4-5796-43EA-AE6D-58A71C0D4352}" type="datetimeFigureOut">
              <a:rPr lang="en-US" smtClean="0"/>
              <a:t>10/6/2024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710664-1E85-4FCB-808D-D154B1045EA9}" type="slidenum">
              <a:rPr lang="en-US" smtClean="0"/>
              <a:t>‹#›</a:t>
            </a:fld>
            <a:endParaRPr lang="en-US"/>
          </a:p>
        </p:txBody>
      </p:sp>
    </p:spTree>
    <p:extLst>
      <p:ext uri="{BB962C8B-B14F-4D97-AF65-F5344CB8AC3E}">
        <p14:creationId xmlns:p14="http://schemas.microsoft.com/office/powerpoint/2010/main" val="1883076894"/>
      </p:ext>
    </p:extLst>
  </p:cSld>
  <p:clrMap bg1="lt1" tx1="dk1" bg2="lt2" tx2="dk2" accent1="accent1" accent2="accent2" accent3="accent3" accent4="accent4" accent5="accent5" accent6="accent6" hlink="hlink" folHlink="folHlink"/>
  <p:sldLayoutIdLst>
    <p:sldLayoutId id="2147483687" r:id="rId1"/>
    <p:sldLayoutId id="2147483649" r:id="rId2"/>
    <p:sldLayoutId id="2147483650"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E192E3E-68A9-4F36-936C-1C8D0B9EF132}"/>
              </a:ext>
            </a:extLst>
          </p:cNvPr>
          <p:cNvSpPr/>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3F214EB0-7E6D-4536-9350-5CB688B56F26}"/>
              </a:ext>
            </a:extLst>
          </p:cNvPr>
          <p:cNvSpPr>
            <a:spLocks noGrp="1"/>
          </p:cNvSpPr>
          <p:nvPr>
            <p:ph type="title"/>
          </p:nvPr>
        </p:nvSpPr>
        <p:spPr>
          <a:xfrm>
            <a:off x="1077362" y="720434"/>
            <a:ext cx="9950103" cy="150737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ABF5455E-4725-4924-BF7D-2E1FC9E391F8}"/>
              </a:ext>
            </a:extLst>
          </p:cNvPr>
          <p:cNvSpPr>
            <a:spLocks noGrp="1"/>
          </p:cNvSpPr>
          <p:nvPr>
            <p:ph type="body" idx="1"/>
          </p:nvPr>
        </p:nvSpPr>
        <p:spPr>
          <a:xfrm>
            <a:off x="1077362" y="2427316"/>
            <a:ext cx="9950103" cy="351351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2CAD9D9-1A1D-4438-9F3D-E5E58FD72F1F}"/>
              </a:ext>
            </a:extLst>
          </p:cNvPr>
          <p:cNvSpPr>
            <a:spLocks noGrp="1"/>
          </p:cNvSpPr>
          <p:nvPr>
            <p:ph type="dt" sz="half" idx="2"/>
          </p:nvPr>
        </p:nvSpPr>
        <p:spPr>
          <a:xfrm>
            <a:off x="9243751" y="6356350"/>
            <a:ext cx="2296603" cy="365125"/>
          </a:xfrm>
          <a:prstGeom prst="rect">
            <a:avLst/>
          </a:prstGeom>
        </p:spPr>
        <p:txBody>
          <a:bodyPr vert="horz" lIns="91440" tIns="45720" rIns="91440" bIns="45720" rtlCol="0" anchor="ctr"/>
          <a:lstStyle>
            <a:lvl1pPr algn="r">
              <a:defRPr sz="900">
                <a:solidFill>
                  <a:schemeClr val="bg1"/>
                </a:solidFill>
              </a:defRPr>
            </a:lvl1pPr>
          </a:lstStyle>
          <a:p>
            <a:fld id="{8C28A28C-4C6A-46EA-90C0-4EE0B89CC5C7}" type="datetimeFigureOut">
              <a:rPr lang="en-US" smtClean="0"/>
              <a:pPr/>
              <a:t>10/6/2024</a:t>
            </a:fld>
            <a:endParaRPr lang="en-US" dirty="0"/>
          </a:p>
        </p:txBody>
      </p:sp>
      <p:sp>
        <p:nvSpPr>
          <p:cNvPr id="5" name="Footer Placeholder 4">
            <a:extLst>
              <a:ext uri="{FF2B5EF4-FFF2-40B4-BE49-F238E27FC236}">
                <a16:creationId xmlns:a16="http://schemas.microsoft.com/office/drawing/2014/main" id="{AE80A827-D7BF-4CA4-8C29-5AE54ADA4787}"/>
              </a:ext>
            </a:extLst>
          </p:cNvPr>
          <p:cNvSpPr>
            <a:spLocks noGrp="1"/>
          </p:cNvSpPr>
          <p:nvPr>
            <p:ph type="ftr" sz="quarter" idx="3"/>
          </p:nvPr>
        </p:nvSpPr>
        <p:spPr>
          <a:xfrm rot="5400000">
            <a:off x="-1610380" y="1926575"/>
            <a:ext cx="3830351"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06717188-1DE1-4DA5-8161-21179E4ADEAE}"/>
              </a:ext>
            </a:extLst>
          </p:cNvPr>
          <p:cNvSpPr>
            <a:spLocks noGrp="1"/>
          </p:cNvSpPr>
          <p:nvPr>
            <p:ph type="sldNum" sz="quarter" idx="4"/>
          </p:nvPr>
        </p:nvSpPr>
        <p:spPr>
          <a:xfrm>
            <a:off x="11540355" y="6356350"/>
            <a:ext cx="410973" cy="365125"/>
          </a:xfrm>
          <a:prstGeom prst="rect">
            <a:avLst/>
          </a:prstGeom>
        </p:spPr>
        <p:txBody>
          <a:bodyPr vert="horz" lIns="91440" tIns="45720" rIns="91440" bIns="45720" rtlCol="0" anchor="ctr"/>
          <a:lstStyle>
            <a:lvl1pPr algn="r">
              <a:defRPr sz="900">
                <a:solidFill>
                  <a:schemeClr val="bg1"/>
                </a:solidFill>
              </a:defRPr>
            </a:lvl1pPr>
          </a:lstStyle>
          <a:p>
            <a:fld id="{5DEF7F31-0B8A-474A-B86C-91F381754329}" type="slidenum">
              <a:rPr lang="en-US" smtClean="0"/>
              <a:pPr/>
              <a:t>‹#›</a:t>
            </a:fld>
            <a:endParaRPr lang="en-US" dirty="0"/>
          </a:p>
        </p:txBody>
      </p:sp>
    </p:spTree>
    <p:extLst>
      <p:ext uri="{BB962C8B-B14F-4D97-AF65-F5344CB8AC3E}">
        <p14:creationId xmlns:p14="http://schemas.microsoft.com/office/powerpoint/2010/main" val="2046565858"/>
      </p:ext>
    </p:extLst>
  </p:cSld>
  <p:clrMap bg1="lt1" tx1="dk1" bg2="lt2" tx2="dk2" accent1="accent1" accent2="accent2" accent3="accent3" accent4="accent4" accent5="accent5" accent6="accent6" hlink="hlink" folHlink="folHlink"/>
  <p:sldLayoutIdLst>
    <p:sldLayoutId id="2147483681" r:id="rId1"/>
    <p:sldLayoutId id="2147483680" r:id="rId2"/>
  </p:sldLayoutIdLst>
  <p:txStyles>
    <p:titleStyle>
      <a:lvl1pPr algn="l" defTabSz="914400" rtl="0" eaLnBrk="1" latinLnBrk="0" hangingPunct="1">
        <a:lnSpc>
          <a:spcPct val="110000"/>
        </a:lnSpc>
        <a:spcBef>
          <a:spcPct val="0"/>
        </a:spcBef>
        <a:buNone/>
        <a:defRPr sz="3200" b="1" kern="120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en-US"/>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EC0032-E4F9-4DA6-817C-76A4E0969349}" type="datetimeFigureOut">
              <a:rPr lang="en-US" smtClean="0"/>
              <a:t>10/6/2024</a:t>
            </a:fld>
            <a:endParaRPr lang="en-US"/>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3D49D6-5045-4641-A78E-850A04E256C3}" type="slidenum">
              <a:rPr lang="en-US" smtClean="0"/>
              <a:t>‹#›</a:t>
            </a:fld>
            <a:endParaRPr lang="en-US"/>
          </a:p>
        </p:txBody>
      </p:sp>
    </p:spTree>
    <p:extLst>
      <p:ext uri="{BB962C8B-B14F-4D97-AF65-F5344CB8AC3E}">
        <p14:creationId xmlns:p14="http://schemas.microsoft.com/office/powerpoint/2010/main" val="126222880"/>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880B6-B85C-BBEC-C6BB-B114670E1338}"/>
              </a:ext>
            </a:extLst>
          </p:cNvPr>
          <p:cNvSpPr>
            <a:spLocks noGrp="1"/>
          </p:cNvSpPr>
          <p:nvPr>
            <p:ph type="ctrTitle"/>
          </p:nvPr>
        </p:nvSpPr>
        <p:spPr/>
        <p:txBody>
          <a:bodyPr/>
          <a:lstStyle/>
          <a:p>
            <a:r>
              <a:rPr lang="en-US" dirty="0"/>
              <a:t>Search Algorithms</a:t>
            </a:r>
          </a:p>
        </p:txBody>
      </p:sp>
      <p:sp>
        <p:nvSpPr>
          <p:cNvPr id="3" name="Subtitle 2">
            <a:extLst>
              <a:ext uri="{FF2B5EF4-FFF2-40B4-BE49-F238E27FC236}">
                <a16:creationId xmlns:a16="http://schemas.microsoft.com/office/drawing/2014/main" id="{620B46D4-6967-DDAF-B181-7439EFE22F12}"/>
              </a:ext>
            </a:extLst>
          </p:cNvPr>
          <p:cNvSpPr>
            <a:spLocks noGrp="1"/>
          </p:cNvSpPr>
          <p:nvPr>
            <p:ph type="subTitle" idx="1"/>
          </p:nvPr>
        </p:nvSpPr>
        <p:spPr/>
        <p:txBody>
          <a:bodyPr/>
          <a:lstStyle/>
          <a:p>
            <a:r>
              <a:rPr lang="en-US" dirty="0"/>
              <a:t>Prepared by BYT3</a:t>
            </a:r>
          </a:p>
        </p:txBody>
      </p:sp>
    </p:spTree>
    <p:extLst>
      <p:ext uri="{BB962C8B-B14F-4D97-AF65-F5344CB8AC3E}">
        <p14:creationId xmlns:p14="http://schemas.microsoft.com/office/powerpoint/2010/main" val="20761597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8043" rIns="0" bIns="0" rtlCol="0">
            <a:spAutoFit/>
          </a:bodyPr>
          <a:lstStyle/>
          <a:p>
            <a:pPr marL="8467" marR="3387">
              <a:lnSpc>
                <a:spcPct val="107900"/>
              </a:lnSpc>
              <a:spcBef>
                <a:spcPts val="63"/>
              </a:spcBef>
            </a:pPr>
            <a:r>
              <a:rPr spc="-390" dirty="0"/>
              <a:t>Binary</a:t>
            </a:r>
            <a:r>
              <a:rPr spc="-737" dirty="0"/>
              <a:t> </a:t>
            </a:r>
            <a:r>
              <a:rPr spc="-643" dirty="0"/>
              <a:t>Search </a:t>
            </a:r>
            <a:r>
              <a:rPr spc="-347" dirty="0"/>
              <a:t>Alqoritmi</a:t>
            </a:r>
          </a:p>
        </p:txBody>
      </p:sp>
      <p:sp>
        <p:nvSpPr>
          <p:cNvPr id="3" name="object 3"/>
          <p:cNvSpPr txBox="1"/>
          <p:nvPr/>
        </p:nvSpPr>
        <p:spPr>
          <a:xfrm>
            <a:off x="8140666" y="1500966"/>
            <a:ext cx="3859953" cy="4298484"/>
          </a:xfrm>
          <a:prstGeom prst="rect">
            <a:avLst/>
          </a:prstGeom>
        </p:spPr>
        <p:txBody>
          <a:bodyPr vert="horz" wrap="square" lIns="0" tIns="17780" rIns="0" bIns="0" rtlCol="0">
            <a:spAutoFit/>
          </a:bodyPr>
          <a:lstStyle/>
          <a:p>
            <a:pPr marL="8467" marR="3387" algn="ctr">
              <a:lnSpc>
                <a:spcPts val="2753"/>
              </a:lnSpc>
              <a:spcBef>
                <a:spcPts val="140"/>
              </a:spcBef>
            </a:pPr>
            <a:r>
              <a:rPr sz="2333" spc="-57" dirty="0">
                <a:solidFill>
                  <a:srgbClr val="181818"/>
                </a:solidFill>
                <a:latin typeface="Tahoma"/>
                <a:cs typeface="Tahoma"/>
              </a:rPr>
              <a:t>BINARY</a:t>
            </a:r>
            <a:r>
              <a:rPr sz="2333" spc="-127" dirty="0">
                <a:solidFill>
                  <a:srgbClr val="181818"/>
                </a:solidFill>
                <a:latin typeface="Tahoma"/>
                <a:cs typeface="Tahoma"/>
              </a:rPr>
              <a:t> </a:t>
            </a:r>
            <a:r>
              <a:rPr sz="2333" dirty="0">
                <a:solidFill>
                  <a:srgbClr val="181818"/>
                </a:solidFill>
                <a:latin typeface="Tahoma"/>
                <a:cs typeface="Tahoma"/>
              </a:rPr>
              <a:t>SEARCH</a:t>
            </a:r>
            <a:r>
              <a:rPr sz="2333" spc="-140" dirty="0">
                <a:solidFill>
                  <a:srgbClr val="181818"/>
                </a:solidFill>
                <a:latin typeface="Tahoma"/>
                <a:cs typeface="Tahoma"/>
              </a:rPr>
              <a:t> </a:t>
            </a:r>
            <a:r>
              <a:rPr sz="2333" spc="-7" dirty="0">
                <a:solidFill>
                  <a:srgbClr val="181818"/>
                </a:solidFill>
                <a:latin typeface="Tahoma"/>
                <a:cs typeface="Tahoma"/>
              </a:rPr>
              <a:t>ALQORİTMİ, </a:t>
            </a:r>
            <a:r>
              <a:rPr sz="2333" spc="-43" dirty="0">
                <a:solidFill>
                  <a:srgbClr val="181818"/>
                </a:solidFill>
                <a:latin typeface="Tahoma"/>
                <a:cs typeface="Tahoma"/>
              </a:rPr>
              <a:t>SIRALANMIŞ</a:t>
            </a:r>
            <a:r>
              <a:rPr sz="2333" spc="-123" dirty="0">
                <a:solidFill>
                  <a:srgbClr val="181818"/>
                </a:solidFill>
                <a:latin typeface="Tahoma"/>
                <a:cs typeface="Tahoma"/>
              </a:rPr>
              <a:t> </a:t>
            </a:r>
            <a:r>
              <a:rPr sz="2333" spc="-100" dirty="0">
                <a:solidFill>
                  <a:srgbClr val="181818"/>
                </a:solidFill>
                <a:latin typeface="Tahoma"/>
                <a:cs typeface="Tahoma"/>
              </a:rPr>
              <a:t>BİR</a:t>
            </a:r>
            <a:r>
              <a:rPr sz="2333" spc="-120" dirty="0">
                <a:solidFill>
                  <a:srgbClr val="181818"/>
                </a:solidFill>
                <a:latin typeface="Tahoma"/>
                <a:cs typeface="Tahoma"/>
              </a:rPr>
              <a:t> </a:t>
            </a:r>
            <a:r>
              <a:rPr sz="2333" spc="-7" dirty="0">
                <a:solidFill>
                  <a:srgbClr val="181818"/>
                </a:solidFill>
                <a:latin typeface="Tahoma"/>
                <a:cs typeface="Tahoma"/>
              </a:rPr>
              <a:t>MASSIVD</a:t>
            </a:r>
            <a:r>
              <a:rPr sz="2333" spc="-7" dirty="0">
                <a:solidFill>
                  <a:srgbClr val="181818"/>
                </a:solidFill>
                <a:latin typeface="Calibri"/>
                <a:cs typeface="Calibri"/>
              </a:rPr>
              <a:t>Ə </a:t>
            </a:r>
            <a:r>
              <a:rPr sz="2333" spc="-13" dirty="0">
                <a:solidFill>
                  <a:srgbClr val="181818"/>
                </a:solidFill>
                <a:latin typeface="Tahoma"/>
                <a:cs typeface="Tahoma"/>
              </a:rPr>
              <a:t>VERİL</a:t>
            </a:r>
            <a:r>
              <a:rPr sz="2333" spc="-13" dirty="0">
                <a:solidFill>
                  <a:srgbClr val="181818"/>
                </a:solidFill>
                <a:latin typeface="Calibri"/>
                <a:cs typeface="Calibri"/>
              </a:rPr>
              <a:t>Ə</a:t>
            </a:r>
            <a:r>
              <a:rPr sz="2333" spc="-13" dirty="0">
                <a:solidFill>
                  <a:srgbClr val="181818"/>
                </a:solidFill>
                <a:latin typeface="Tahoma"/>
                <a:cs typeface="Tahoma"/>
              </a:rPr>
              <a:t>N</a:t>
            </a:r>
            <a:r>
              <a:rPr sz="2333" spc="-140" dirty="0">
                <a:solidFill>
                  <a:srgbClr val="181818"/>
                </a:solidFill>
                <a:latin typeface="Tahoma"/>
                <a:cs typeface="Tahoma"/>
              </a:rPr>
              <a:t> </a:t>
            </a:r>
            <a:r>
              <a:rPr sz="2333" spc="-7" dirty="0">
                <a:solidFill>
                  <a:srgbClr val="181818"/>
                </a:solidFill>
                <a:latin typeface="Tahoma"/>
                <a:cs typeface="Tahoma"/>
              </a:rPr>
              <a:t>ELEMENTİ AXTARMAQ</a:t>
            </a:r>
            <a:r>
              <a:rPr sz="2333" spc="-140" dirty="0">
                <a:solidFill>
                  <a:srgbClr val="181818"/>
                </a:solidFill>
                <a:latin typeface="Tahoma"/>
                <a:cs typeface="Tahoma"/>
              </a:rPr>
              <a:t> </a:t>
            </a:r>
            <a:r>
              <a:rPr sz="2333" spc="103" dirty="0">
                <a:solidFill>
                  <a:srgbClr val="181818"/>
                </a:solidFill>
                <a:latin typeface="Tahoma"/>
                <a:cs typeface="Tahoma"/>
              </a:rPr>
              <a:t>ÜÇÜN</a:t>
            </a:r>
            <a:r>
              <a:rPr sz="2333" spc="-140" dirty="0">
                <a:solidFill>
                  <a:srgbClr val="181818"/>
                </a:solidFill>
                <a:latin typeface="Tahoma"/>
                <a:cs typeface="Tahoma"/>
              </a:rPr>
              <a:t> </a:t>
            </a:r>
            <a:r>
              <a:rPr sz="2333" spc="-7" dirty="0">
                <a:solidFill>
                  <a:srgbClr val="181818"/>
                </a:solidFill>
                <a:latin typeface="Tahoma"/>
                <a:cs typeface="Tahoma"/>
              </a:rPr>
              <a:t>İSTİFAD</a:t>
            </a:r>
            <a:r>
              <a:rPr sz="2333" spc="-7" dirty="0">
                <a:solidFill>
                  <a:srgbClr val="181818"/>
                </a:solidFill>
                <a:latin typeface="Calibri"/>
                <a:cs typeface="Calibri"/>
              </a:rPr>
              <a:t>Ə </a:t>
            </a:r>
            <a:r>
              <a:rPr sz="2333" spc="76" dirty="0">
                <a:solidFill>
                  <a:srgbClr val="181818"/>
                </a:solidFill>
                <a:latin typeface="Tahoma"/>
                <a:cs typeface="Tahoma"/>
              </a:rPr>
              <a:t>OLUNAN</a:t>
            </a:r>
            <a:r>
              <a:rPr sz="2333" spc="-113" dirty="0">
                <a:solidFill>
                  <a:srgbClr val="181818"/>
                </a:solidFill>
                <a:latin typeface="Tahoma"/>
                <a:cs typeface="Tahoma"/>
              </a:rPr>
              <a:t> </a:t>
            </a:r>
            <a:r>
              <a:rPr sz="2333" spc="53" dirty="0">
                <a:solidFill>
                  <a:srgbClr val="181818"/>
                </a:solidFill>
                <a:latin typeface="Tahoma"/>
                <a:cs typeface="Tahoma"/>
              </a:rPr>
              <a:t>S</a:t>
            </a:r>
            <a:r>
              <a:rPr sz="2333" spc="53" dirty="0">
                <a:solidFill>
                  <a:srgbClr val="181818"/>
                </a:solidFill>
                <a:latin typeface="Calibri"/>
                <a:cs typeface="Calibri"/>
              </a:rPr>
              <a:t>Ə</a:t>
            </a:r>
            <a:r>
              <a:rPr sz="2333" spc="53" dirty="0">
                <a:solidFill>
                  <a:srgbClr val="181818"/>
                </a:solidFill>
                <a:latin typeface="Tahoma"/>
                <a:cs typeface="Tahoma"/>
              </a:rPr>
              <a:t>M</a:t>
            </a:r>
            <a:r>
              <a:rPr sz="2333" spc="53" dirty="0">
                <a:solidFill>
                  <a:srgbClr val="181818"/>
                </a:solidFill>
                <a:latin typeface="Calibri"/>
                <a:cs typeface="Calibri"/>
              </a:rPr>
              <a:t>Ə</a:t>
            </a:r>
            <a:r>
              <a:rPr sz="2333" spc="53" dirty="0">
                <a:solidFill>
                  <a:srgbClr val="181818"/>
                </a:solidFill>
                <a:latin typeface="Tahoma"/>
                <a:cs typeface="Tahoma"/>
              </a:rPr>
              <a:t>R</a:t>
            </a:r>
            <a:r>
              <a:rPr sz="2333" spc="53" dirty="0">
                <a:solidFill>
                  <a:srgbClr val="181818"/>
                </a:solidFill>
                <a:latin typeface="Calibri"/>
                <a:cs typeface="Calibri"/>
              </a:rPr>
              <a:t>Ə</a:t>
            </a:r>
            <a:r>
              <a:rPr sz="2333" spc="53" dirty="0">
                <a:solidFill>
                  <a:srgbClr val="181818"/>
                </a:solidFill>
                <a:latin typeface="Tahoma"/>
                <a:cs typeface="Tahoma"/>
              </a:rPr>
              <a:t>Lİ</a:t>
            </a:r>
            <a:r>
              <a:rPr sz="2333" spc="-110" dirty="0">
                <a:solidFill>
                  <a:srgbClr val="181818"/>
                </a:solidFill>
                <a:latin typeface="Tahoma"/>
                <a:cs typeface="Tahoma"/>
              </a:rPr>
              <a:t> </a:t>
            </a:r>
            <a:r>
              <a:rPr sz="2333" spc="-17" dirty="0">
                <a:solidFill>
                  <a:srgbClr val="181818"/>
                </a:solidFill>
                <a:latin typeface="Tahoma"/>
                <a:cs typeface="Tahoma"/>
              </a:rPr>
              <a:t>BİR </a:t>
            </a:r>
            <a:r>
              <a:rPr sz="2333" spc="-47" dirty="0">
                <a:solidFill>
                  <a:srgbClr val="181818"/>
                </a:solidFill>
                <a:latin typeface="Tahoma"/>
                <a:cs typeface="Tahoma"/>
              </a:rPr>
              <a:t>ALQORİTMDİR.</a:t>
            </a:r>
            <a:r>
              <a:rPr sz="2333" spc="-130" dirty="0">
                <a:solidFill>
                  <a:srgbClr val="181818"/>
                </a:solidFill>
                <a:latin typeface="Tahoma"/>
                <a:cs typeface="Tahoma"/>
              </a:rPr>
              <a:t> </a:t>
            </a:r>
            <a:r>
              <a:rPr sz="2333" spc="-17" dirty="0">
                <a:solidFill>
                  <a:srgbClr val="181818"/>
                </a:solidFill>
                <a:latin typeface="Tahoma"/>
                <a:cs typeface="Tahoma"/>
              </a:rPr>
              <a:t>O, </a:t>
            </a:r>
            <a:r>
              <a:rPr sz="2333" spc="-7" dirty="0">
                <a:solidFill>
                  <a:srgbClr val="181818"/>
                </a:solidFill>
                <a:latin typeface="Tahoma"/>
                <a:cs typeface="Tahoma"/>
              </a:rPr>
              <a:t>VERİL</a:t>
            </a:r>
            <a:r>
              <a:rPr sz="2333" spc="-7" dirty="0">
                <a:solidFill>
                  <a:srgbClr val="181818"/>
                </a:solidFill>
                <a:latin typeface="Calibri"/>
                <a:cs typeface="Calibri"/>
              </a:rPr>
              <a:t>Ə</a:t>
            </a:r>
            <a:r>
              <a:rPr sz="2333" spc="-7" dirty="0">
                <a:solidFill>
                  <a:srgbClr val="181818"/>
                </a:solidFill>
                <a:latin typeface="Tahoma"/>
                <a:cs typeface="Tahoma"/>
              </a:rPr>
              <a:t>NL</a:t>
            </a:r>
            <a:r>
              <a:rPr sz="2333" spc="-7" dirty="0">
                <a:solidFill>
                  <a:srgbClr val="181818"/>
                </a:solidFill>
                <a:latin typeface="Calibri"/>
                <a:cs typeface="Calibri"/>
              </a:rPr>
              <a:t>Ə</a:t>
            </a:r>
            <a:r>
              <a:rPr sz="2333" spc="-7" dirty="0">
                <a:solidFill>
                  <a:srgbClr val="181818"/>
                </a:solidFill>
                <a:latin typeface="Tahoma"/>
                <a:cs typeface="Tahoma"/>
              </a:rPr>
              <a:t>RİN</a:t>
            </a:r>
            <a:r>
              <a:rPr sz="2333" spc="-177" dirty="0">
                <a:solidFill>
                  <a:srgbClr val="181818"/>
                </a:solidFill>
                <a:latin typeface="Tahoma"/>
                <a:cs typeface="Tahoma"/>
              </a:rPr>
              <a:t> </a:t>
            </a:r>
            <a:r>
              <a:rPr sz="2333" spc="-7" dirty="0">
                <a:solidFill>
                  <a:srgbClr val="181818"/>
                </a:solidFill>
                <a:latin typeface="Tahoma"/>
                <a:cs typeface="Tahoma"/>
              </a:rPr>
              <a:t>YARIYA </a:t>
            </a:r>
            <a:r>
              <a:rPr sz="2333" spc="57" dirty="0">
                <a:solidFill>
                  <a:srgbClr val="181818"/>
                </a:solidFill>
                <a:latin typeface="Tahoma"/>
                <a:cs typeface="Tahoma"/>
              </a:rPr>
              <a:t>BÖLÜNM</a:t>
            </a:r>
            <a:r>
              <a:rPr sz="2333" spc="57" dirty="0">
                <a:solidFill>
                  <a:srgbClr val="181818"/>
                </a:solidFill>
                <a:latin typeface="Calibri"/>
                <a:cs typeface="Calibri"/>
              </a:rPr>
              <a:t>Ə</a:t>
            </a:r>
            <a:r>
              <a:rPr sz="2333" spc="57" dirty="0">
                <a:solidFill>
                  <a:srgbClr val="181818"/>
                </a:solidFill>
                <a:latin typeface="Tahoma"/>
                <a:cs typeface="Tahoma"/>
              </a:rPr>
              <a:t>Sİ</a:t>
            </a:r>
            <a:r>
              <a:rPr sz="2333" spc="-103" dirty="0">
                <a:solidFill>
                  <a:srgbClr val="181818"/>
                </a:solidFill>
                <a:latin typeface="Tahoma"/>
                <a:cs typeface="Tahoma"/>
              </a:rPr>
              <a:t> </a:t>
            </a:r>
            <a:r>
              <a:rPr sz="2333" spc="-7" dirty="0">
                <a:solidFill>
                  <a:srgbClr val="181818"/>
                </a:solidFill>
                <a:latin typeface="Tahoma"/>
                <a:cs typeface="Tahoma"/>
              </a:rPr>
              <a:t>PRİNSİPİ </a:t>
            </a:r>
            <a:r>
              <a:rPr sz="2333" dirty="0">
                <a:solidFill>
                  <a:srgbClr val="181818"/>
                </a:solidFill>
                <a:latin typeface="Calibri"/>
                <a:cs typeface="Calibri"/>
              </a:rPr>
              <a:t>Ə</a:t>
            </a:r>
            <a:r>
              <a:rPr sz="2333" dirty="0">
                <a:solidFill>
                  <a:srgbClr val="181818"/>
                </a:solidFill>
                <a:latin typeface="Tahoma"/>
                <a:cs typeface="Tahoma"/>
              </a:rPr>
              <a:t>SASINDA</a:t>
            </a:r>
            <a:r>
              <a:rPr sz="2333" spc="-150" dirty="0">
                <a:solidFill>
                  <a:srgbClr val="181818"/>
                </a:solidFill>
                <a:latin typeface="Tahoma"/>
                <a:cs typeface="Tahoma"/>
              </a:rPr>
              <a:t> </a:t>
            </a:r>
            <a:r>
              <a:rPr sz="2333" spc="-87" dirty="0">
                <a:solidFill>
                  <a:srgbClr val="181818"/>
                </a:solidFill>
                <a:latin typeface="Tahoma"/>
                <a:cs typeface="Tahoma"/>
              </a:rPr>
              <a:t>İŞL</a:t>
            </a:r>
            <a:r>
              <a:rPr sz="2333" spc="-87" dirty="0">
                <a:solidFill>
                  <a:srgbClr val="181818"/>
                </a:solidFill>
                <a:latin typeface="Calibri"/>
                <a:cs typeface="Calibri"/>
              </a:rPr>
              <a:t>Ə</a:t>
            </a:r>
            <a:r>
              <a:rPr sz="2333" spc="-87" dirty="0">
                <a:solidFill>
                  <a:srgbClr val="181818"/>
                </a:solidFill>
                <a:latin typeface="Tahoma"/>
                <a:cs typeface="Tahoma"/>
              </a:rPr>
              <a:t>YİR</a:t>
            </a:r>
            <a:r>
              <a:rPr sz="2333" spc="-127" dirty="0">
                <a:solidFill>
                  <a:srgbClr val="181818"/>
                </a:solidFill>
                <a:latin typeface="Tahoma"/>
                <a:cs typeface="Tahoma"/>
              </a:rPr>
              <a:t> </a:t>
            </a:r>
            <a:r>
              <a:rPr sz="2333" spc="57" dirty="0">
                <a:solidFill>
                  <a:srgbClr val="181818"/>
                </a:solidFill>
                <a:latin typeface="Tahoma"/>
                <a:cs typeface="Tahoma"/>
              </a:rPr>
              <a:t>V</a:t>
            </a:r>
            <a:r>
              <a:rPr sz="2333" spc="57" dirty="0">
                <a:solidFill>
                  <a:srgbClr val="181818"/>
                </a:solidFill>
                <a:latin typeface="Calibri"/>
                <a:cs typeface="Calibri"/>
              </a:rPr>
              <a:t>Ə </a:t>
            </a:r>
            <a:r>
              <a:rPr sz="2333" spc="43" dirty="0">
                <a:solidFill>
                  <a:srgbClr val="181818"/>
                </a:solidFill>
                <a:latin typeface="Tahoma"/>
                <a:cs typeface="Tahoma"/>
              </a:rPr>
              <a:t>N</a:t>
            </a:r>
            <a:r>
              <a:rPr sz="2333" spc="43" dirty="0">
                <a:solidFill>
                  <a:srgbClr val="181818"/>
                </a:solidFill>
                <a:latin typeface="Calibri"/>
                <a:cs typeface="Calibri"/>
              </a:rPr>
              <a:t>Ə</a:t>
            </a:r>
            <a:r>
              <a:rPr sz="2333" spc="43" dirty="0">
                <a:solidFill>
                  <a:srgbClr val="181818"/>
                </a:solidFill>
                <a:latin typeface="Tahoma"/>
                <a:cs typeface="Tahoma"/>
              </a:rPr>
              <a:t>TİC</a:t>
            </a:r>
            <a:r>
              <a:rPr sz="2333" spc="43" dirty="0">
                <a:solidFill>
                  <a:srgbClr val="181818"/>
                </a:solidFill>
                <a:latin typeface="Calibri"/>
                <a:cs typeface="Calibri"/>
              </a:rPr>
              <a:t>Ə</a:t>
            </a:r>
            <a:r>
              <a:rPr sz="2333" spc="43" dirty="0">
                <a:solidFill>
                  <a:srgbClr val="181818"/>
                </a:solidFill>
                <a:latin typeface="Tahoma"/>
                <a:cs typeface="Tahoma"/>
              </a:rPr>
              <a:t>D</a:t>
            </a:r>
            <a:r>
              <a:rPr sz="2333" spc="43" dirty="0">
                <a:solidFill>
                  <a:srgbClr val="181818"/>
                </a:solidFill>
                <a:latin typeface="Calibri"/>
                <a:cs typeface="Calibri"/>
              </a:rPr>
              <a:t>Ə</a:t>
            </a:r>
            <a:r>
              <a:rPr sz="2333" spc="90" dirty="0">
                <a:solidFill>
                  <a:srgbClr val="181818"/>
                </a:solidFill>
                <a:latin typeface="Calibri"/>
                <a:cs typeface="Calibri"/>
              </a:rPr>
              <a:t> </a:t>
            </a:r>
            <a:r>
              <a:rPr sz="2333" spc="73" dirty="0">
                <a:solidFill>
                  <a:srgbClr val="181818"/>
                </a:solidFill>
                <a:latin typeface="Tahoma"/>
                <a:cs typeface="Tahoma"/>
              </a:rPr>
              <a:t>H</a:t>
            </a:r>
            <a:r>
              <a:rPr sz="2333" spc="73" dirty="0">
                <a:solidFill>
                  <a:srgbClr val="181818"/>
                </a:solidFill>
                <a:latin typeface="Calibri"/>
                <a:cs typeface="Calibri"/>
              </a:rPr>
              <a:t>Ə</a:t>
            </a:r>
            <a:r>
              <a:rPr sz="2333" spc="73" dirty="0">
                <a:solidFill>
                  <a:srgbClr val="181818"/>
                </a:solidFill>
                <a:latin typeface="Tahoma"/>
                <a:cs typeface="Tahoma"/>
              </a:rPr>
              <a:t>R</a:t>
            </a:r>
            <a:r>
              <a:rPr sz="2333" spc="-113" dirty="0">
                <a:solidFill>
                  <a:srgbClr val="181818"/>
                </a:solidFill>
                <a:latin typeface="Tahoma"/>
                <a:cs typeface="Tahoma"/>
              </a:rPr>
              <a:t> </a:t>
            </a:r>
            <a:r>
              <a:rPr sz="2333" spc="-17" dirty="0">
                <a:solidFill>
                  <a:srgbClr val="181818"/>
                </a:solidFill>
                <a:latin typeface="Tahoma"/>
                <a:cs typeface="Tahoma"/>
              </a:rPr>
              <a:t>BİR </a:t>
            </a:r>
            <a:r>
              <a:rPr sz="2333" dirty="0">
                <a:solidFill>
                  <a:srgbClr val="181818"/>
                </a:solidFill>
                <a:latin typeface="Tahoma"/>
                <a:cs typeface="Tahoma"/>
              </a:rPr>
              <a:t>ADDIMDA</a:t>
            </a:r>
            <a:r>
              <a:rPr sz="2333" spc="-103" dirty="0">
                <a:solidFill>
                  <a:srgbClr val="181818"/>
                </a:solidFill>
                <a:latin typeface="Tahoma"/>
                <a:cs typeface="Tahoma"/>
              </a:rPr>
              <a:t> </a:t>
            </a:r>
            <a:r>
              <a:rPr sz="2333" spc="-107" dirty="0">
                <a:solidFill>
                  <a:srgbClr val="181818"/>
                </a:solidFill>
                <a:latin typeface="Tahoma"/>
                <a:cs typeface="Tahoma"/>
              </a:rPr>
              <a:t>AXTARIŞ</a:t>
            </a:r>
            <a:r>
              <a:rPr sz="2333" spc="-103" dirty="0">
                <a:solidFill>
                  <a:srgbClr val="181818"/>
                </a:solidFill>
                <a:latin typeface="Tahoma"/>
                <a:cs typeface="Tahoma"/>
              </a:rPr>
              <a:t> </a:t>
            </a:r>
            <a:r>
              <a:rPr sz="2333" spc="-7" dirty="0">
                <a:solidFill>
                  <a:srgbClr val="181818"/>
                </a:solidFill>
                <a:latin typeface="Tahoma"/>
                <a:cs typeface="Tahoma"/>
              </a:rPr>
              <a:t>SAH</a:t>
            </a:r>
            <a:r>
              <a:rPr sz="2333" spc="-7" dirty="0">
                <a:solidFill>
                  <a:srgbClr val="181818"/>
                </a:solidFill>
                <a:latin typeface="Calibri"/>
                <a:cs typeface="Calibri"/>
              </a:rPr>
              <a:t>Ə</a:t>
            </a:r>
            <a:r>
              <a:rPr sz="2333" spc="-7" dirty="0">
                <a:solidFill>
                  <a:srgbClr val="181818"/>
                </a:solidFill>
                <a:latin typeface="Tahoma"/>
                <a:cs typeface="Tahoma"/>
              </a:rPr>
              <a:t>SİNİ </a:t>
            </a:r>
            <a:r>
              <a:rPr sz="2333" spc="-113" dirty="0">
                <a:solidFill>
                  <a:srgbClr val="181818"/>
                </a:solidFill>
                <a:latin typeface="Tahoma"/>
                <a:cs typeface="Tahoma"/>
              </a:rPr>
              <a:t>YARIYA</a:t>
            </a:r>
            <a:r>
              <a:rPr sz="2333" spc="-93" dirty="0">
                <a:solidFill>
                  <a:srgbClr val="181818"/>
                </a:solidFill>
                <a:latin typeface="Tahoma"/>
                <a:cs typeface="Tahoma"/>
              </a:rPr>
              <a:t> </a:t>
            </a:r>
            <a:r>
              <a:rPr sz="2333" spc="-7" dirty="0">
                <a:solidFill>
                  <a:srgbClr val="181818"/>
                </a:solidFill>
                <a:latin typeface="Tahoma"/>
                <a:cs typeface="Tahoma"/>
              </a:rPr>
              <a:t>ENDİRİR.</a:t>
            </a:r>
            <a:endParaRPr sz="2333" dirty="0">
              <a:latin typeface="Tahoma"/>
              <a:cs typeface="Tahoma"/>
            </a:endParaRPr>
          </a:p>
        </p:txBody>
      </p:sp>
    </p:spTree>
    <p:extLst>
      <p:ext uri="{BB962C8B-B14F-4D97-AF65-F5344CB8AC3E}">
        <p14:creationId xmlns:p14="http://schemas.microsoft.com/office/powerpoint/2010/main" val="3344128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6619" y="0"/>
            <a:ext cx="7607300" cy="6858000"/>
          </a:xfrm>
          <a:custGeom>
            <a:avLst/>
            <a:gdLst/>
            <a:ahLst/>
            <a:cxnLst/>
            <a:rect l="l" t="t" r="r" b="b"/>
            <a:pathLst>
              <a:path w="11410950" h="10287000">
                <a:moveTo>
                  <a:pt x="11410949" y="10286999"/>
                </a:moveTo>
                <a:lnTo>
                  <a:pt x="0" y="10286999"/>
                </a:lnTo>
                <a:lnTo>
                  <a:pt x="0" y="0"/>
                </a:lnTo>
                <a:lnTo>
                  <a:pt x="11410949" y="0"/>
                </a:lnTo>
                <a:lnTo>
                  <a:pt x="11410949" y="10286999"/>
                </a:lnTo>
                <a:close/>
              </a:path>
            </a:pathLst>
          </a:custGeom>
          <a:solidFill>
            <a:srgbClr val="EFEFEF"/>
          </a:solidFill>
        </p:spPr>
        <p:txBody>
          <a:bodyPr wrap="square" lIns="0" tIns="0" rIns="0" bIns="0" rtlCol="0"/>
          <a:lstStyle/>
          <a:p>
            <a:endParaRPr/>
          </a:p>
        </p:txBody>
      </p:sp>
      <p:pic>
        <p:nvPicPr>
          <p:cNvPr id="3" name="object 3"/>
          <p:cNvPicPr/>
          <p:nvPr/>
        </p:nvPicPr>
        <p:blipFill>
          <a:blip r:embed="rId2" cstate="print"/>
          <a:stretch>
            <a:fillRect/>
          </a:stretch>
        </p:blipFill>
        <p:spPr>
          <a:xfrm>
            <a:off x="36619" y="475494"/>
            <a:ext cx="7531099" cy="3460749"/>
          </a:xfrm>
          <a:prstGeom prst="rect">
            <a:avLst/>
          </a:prstGeom>
        </p:spPr>
      </p:pic>
      <p:sp>
        <p:nvSpPr>
          <p:cNvPr id="4" name="object 4"/>
          <p:cNvSpPr txBox="1"/>
          <p:nvPr/>
        </p:nvSpPr>
        <p:spPr>
          <a:xfrm>
            <a:off x="1400495" y="4371939"/>
            <a:ext cx="4806527" cy="1579033"/>
          </a:xfrm>
          <a:prstGeom prst="rect">
            <a:avLst/>
          </a:prstGeom>
        </p:spPr>
        <p:txBody>
          <a:bodyPr vert="horz" wrap="square" lIns="0" tIns="45297" rIns="0" bIns="0" rtlCol="0">
            <a:spAutoFit/>
          </a:bodyPr>
          <a:lstStyle/>
          <a:p>
            <a:pPr algn="ctr">
              <a:lnSpc>
                <a:spcPct val="100000"/>
              </a:lnSpc>
              <a:spcBef>
                <a:spcPts val="357"/>
              </a:spcBef>
            </a:pPr>
            <a:r>
              <a:rPr sz="1467" spc="-17" dirty="0">
                <a:latin typeface="Palatino Linotype"/>
                <a:cs typeface="Palatino Linotype"/>
              </a:rPr>
              <a:t>Massiv:</a:t>
            </a:r>
            <a:r>
              <a:rPr sz="1467" spc="-70" dirty="0">
                <a:latin typeface="Palatino Linotype"/>
                <a:cs typeface="Palatino Linotype"/>
              </a:rPr>
              <a:t> </a:t>
            </a:r>
            <a:r>
              <a:rPr sz="1467" dirty="0">
                <a:latin typeface="Palatino Linotype"/>
                <a:cs typeface="Palatino Linotype"/>
              </a:rPr>
              <a:t>[2,</a:t>
            </a:r>
            <a:r>
              <a:rPr sz="1467" spc="-70" dirty="0">
                <a:latin typeface="Palatino Linotype"/>
                <a:cs typeface="Palatino Linotype"/>
              </a:rPr>
              <a:t> </a:t>
            </a:r>
            <a:r>
              <a:rPr sz="1467" spc="33" dirty="0">
                <a:latin typeface="Palatino Linotype"/>
                <a:cs typeface="Palatino Linotype"/>
              </a:rPr>
              <a:t>5,</a:t>
            </a:r>
            <a:r>
              <a:rPr sz="1467" spc="-70" dirty="0">
                <a:latin typeface="Palatino Linotype"/>
                <a:cs typeface="Palatino Linotype"/>
              </a:rPr>
              <a:t> </a:t>
            </a:r>
            <a:r>
              <a:rPr sz="1467" spc="83" dirty="0">
                <a:latin typeface="Palatino Linotype"/>
                <a:cs typeface="Palatino Linotype"/>
              </a:rPr>
              <a:t>8,</a:t>
            </a:r>
            <a:r>
              <a:rPr sz="1467" spc="-70" dirty="0">
                <a:latin typeface="Palatino Linotype"/>
                <a:cs typeface="Palatino Linotype"/>
              </a:rPr>
              <a:t> </a:t>
            </a:r>
            <a:r>
              <a:rPr sz="1467" spc="-13" dirty="0">
                <a:latin typeface="Palatino Linotype"/>
                <a:cs typeface="Palatino Linotype"/>
              </a:rPr>
              <a:t>12,</a:t>
            </a:r>
            <a:r>
              <a:rPr sz="1467" spc="-70" dirty="0">
                <a:latin typeface="Palatino Linotype"/>
                <a:cs typeface="Palatino Linotype"/>
              </a:rPr>
              <a:t> </a:t>
            </a:r>
            <a:r>
              <a:rPr sz="1467" dirty="0">
                <a:latin typeface="Palatino Linotype"/>
                <a:cs typeface="Palatino Linotype"/>
              </a:rPr>
              <a:t>16,</a:t>
            </a:r>
            <a:r>
              <a:rPr sz="1467" spc="-67" dirty="0">
                <a:latin typeface="Palatino Linotype"/>
                <a:cs typeface="Palatino Linotype"/>
              </a:rPr>
              <a:t> </a:t>
            </a:r>
            <a:r>
              <a:rPr sz="1467" spc="60" dirty="0">
                <a:latin typeface="Palatino Linotype"/>
                <a:cs typeface="Palatino Linotype"/>
              </a:rPr>
              <a:t>23,</a:t>
            </a:r>
            <a:r>
              <a:rPr sz="1467" spc="-70" dirty="0">
                <a:latin typeface="Palatino Linotype"/>
                <a:cs typeface="Palatino Linotype"/>
              </a:rPr>
              <a:t> </a:t>
            </a:r>
            <a:r>
              <a:rPr sz="1467" spc="90" dirty="0">
                <a:latin typeface="Palatino Linotype"/>
                <a:cs typeface="Palatino Linotype"/>
              </a:rPr>
              <a:t>38,</a:t>
            </a:r>
            <a:r>
              <a:rPr sz="1467" spc="-70" dirty="0">
                <a:latin typeface="Palatino Linotype"/>
                <a:cs typeface="Palatino Linotype"/>
              </a:rPr>
              <a:t> </a:t>
            </a:r>
            <a:r>
              <a:rPr sz="1467" spc="76" dirty="0">
                <a:latin typeface="Palatino Linotype"/>
                <a:cs typeface="Palatino Linotype"/>
              </a:rPr>
              <a:t>56,</a:t>
            </a:r>
            <a:r>
              <a:rPr sz="1467" spc="-70" dirty="0">
                <a:latin typeface="Palatino Linotype"/>
                <a:cs typeface="Palatino Linotype"/>
              </a:rPr>
              <a:t> </a:t>
            </a:r>
            <a:r>
              <a:rPr sz="1467" dirty="0">
                <a:latin typeface="Palatino Linotype"/>
                <a:cs typeface="Palatino Linotype"/>
              </a:rPr>
              <a:t>72,</a:t>
            </a:r>
            <a:r>
              <a:rPr sz="1467" spc="-70" dirty="0">
                <a:latin typeface="Palatino Linotype"/>
                <a:cs typeface="Palatino Linotype"/>
              </a:rPr>
              <a:t> </a:t>
            </a:r>
            <a:r>
              <a:rPr sz="1467" dirty="0">
                <a:latin typeface="Palatino Linotype"/>
                <a:cs typeface="Palatino Linotype"/>
              </a:rPr>
              <a:t>91,</a:t>
            </a:r>
            <a:r>
              <a:rPr sz="1467" spc="-70" dirty="0">
                <a:latin typeface="Palatino Linotype"/>
                <a:cs typeface="Palatino Linotype"/>
              </a:rPr>
              <a:t> </a:t>
            </a:r>
            <a:r>
              <a:rPr sz="1467" spc="37" dirty="0">
                <a:latin typeface="Palatino Linotype"/>
                <a:cs typeface="Palatino Linotype"/>
              </a:rPr>
              <a:t>97]</a:t>
            </a:r>
            <a:endParaRPr sz="1467">
              <a:latin typeface="Palatino Linotype"/>
              <a:cs typeface="Palatino Linotype"/>
            </a:endParaRPr>
          </a:p>
          <a:p>
            <a:pPr algn="ctr">
              <a:lnSpc>
                <a:spcPct val="100000"/>
              </a:lnSpc>
              <a:spcBef>
                <a:spcPts val="289"/>
              </a:spcBef>
            </a:pPr>
            <a:r>
              <a:rPr sz="1467" spc="50" dirty="0">
                <a:latin typeface="Palatino Linotype"/>
                <a:cs typeface="Palatino Linotype"/>
              </a:rPr>
              <a:t>Axtarılan</a:t>
            </a:r>
            <a:r>
              <a:rPr sz="1467" spc="-90" dirty="0">
                <a:latin typeface="Palatino Linotype"/>
                <a:cs typeface="Palatino Linotype"/>
              </a:rPr>
              <a:t> </a:t>
            </a:r>
            <a:r>
              <a:rPr sz="1467" spc="43" dirty="0">
                <a:latin typeface="Palatino Linotype"/>
                <a:cs typeface="Palatino Linotype"/>
              </a:rPr>
              <a:t>element:</a:t>
            </a:r>
            <a:r>
              <a:rPr sz="1467" spc="-90" dirty="0">
                <a:latin typeface="Palatino Linotype"/>
                <a:cs typeface="Palatino Linotype"/>
              </a:rPr>
              <a:t> </a:t>
            </a:r>
            <a:r>
              <a:rPr sz="1467" spc="113" dirty="0">
                <a:latin typeface="Palatino Linotype"/>
                <a:cs typeface="Palatino Linotype"/>
              </a:rPr>
              <a:t>38</a:t>
            </a:r>
            <a:endParaRPr sz="1467">
              <a:latin typeface="Palatino Linotype"/>
              <a:cs typeface="Palatino Linotype"/>
            </a:endParaRPr>
          </a:p>
          <a:p>
            <a:pPr marL="8467" marR="3387" algn="ctr">
              <a:lnSpc>
                <a:spcPct val="116500"/>
              </a:lnSpc>
            </a:pPr>
            <a:r>
              <a:rPr sz="1467" spc="123" dirty="0">
                <a:latin typeface="Palatino Linotype"/>
                <a:cs typeface="Palatino Linotype"/>
              </a:rPr>
              <a:t>(0</a:t>
            </a:r>
            <a:r>
              <a:rPr sz="1467" spc="-87" dirty="0">
                <a:latin typeface="Palatino Linotype"/>
                <a:cs typeface="Palatino Linotype"/>
              </a:rPr>
              <a:t> </a:t>
            </a:r>
            <a:r>
              <a:rPr sz="1467" spc="43" dirty="0">
                <a:latin typeface="Palatino Linotype"/>
                <a:cs typeface="Palatino Linotype"/>
              </a:rPr>
              <a:t>+</a:t>
            </a:r>
            <a:r>
              <a:rPr sz="1467" spc="-87" dirty="0">
                <a:latin typeface="Palatino Linotype"/>
                <a:cs typeface="Palatino Linotype"/>
              </a:rPr>
              <a:t> </a:t>
            </a:r>
            <a:r>
              <a:rPr sz="1467" spc="43" dirty="0">
                <a:latin typeface="Palatino Linotype"/>
                <a:cs typeface="Palatino Linotype"/>
              </a:rPr>
              <a:t>10)</a:t>
            </a:r>
            <a:r>
              <a:rPr sz="1467" spc="-83" dirty="0">
                <a:latin typeface="Palatino Linotype"/>
                <a:cs typeface="Palatino Linotype"/>
              </a:rPr>
              <a:t> </a:t>
            </a:r>
            <a:r>
              <a:rPr sz="1467" spc="47" dirty="0">
                <a:latin typeface="Palatino Linotype"/>
                <a:cs typeface="Palatino Linotype"/>
              </a:rPr>
              <a:t>/</a:t>
            </a:r>
            <a:r>
              <a:rPr sz="1467" spc="-87" dirty="0">
                <a:latin typeface="Palatino Linotype"/>
                <a:cs typeface="Palatino Linotype"/>
              </a:rPr>
              <a:t> </a:t>
            </a:r>
            <a:r>
              <a:rPr sz="1467" spc="73" dirty="0">
                <a:latin typeface="Palatino Linotype"/>
                <a:cs typeface="Palatino Linotype"/>
              </a:rPr>
              <a:t>2</a:t>
            </a:r>
            <a:r>
              <a:rPr sz="1467" spc="-83" dirty="0">
                <a:latin typeface="Palatino Linotype"/>
                <a:cs typeface="Palatino Linotype"/>
              </a:rPr>
              <a:t> </a:t>
            </a:r>
            <a:r>
              <a:rPr sz="1467" spc="43" dirty="0">
                <a:latin typeface="Palatino Linotype"/>
                <a:cs typeface="Palatino Linotype"/>
              </a:rPr>
              <a:t>=</a:t>
            </a:r>
            <a:r>
              <a:rPr sz="1467" spc="-87" dirty="0">
                <a:latin typeface="Palatino Linotype"/>
                <a:cs typeface="Palatino Linotype"/>
              </a:rPr>
              <a:t> </a:t>
            </a:r>
            <a:r>
              <a:rPr sz="1467" spc="57" dirty="0">
                <a:latin typeface="Palatino Linotype"/>
                <a:cs typeface="Palatino Linotype"/>
              </a:rPr>
              <a:t>5</a:t>
            </a:r>
            <a:r>
              <a:rPr sz="1467" spc="-83" dirty="0">
                <a:latin typeface="Palatino Linotype"/>
                <a:cs typeface="Palatino Linotype"/>
              </a:rPr>
              <a:t> </a:t>
            </a:r>
            <a:r>
              <a:rPr sz="1467" dirty="0">
                <a:latin typeface="Arial"/>
                <a:cs typeface="Arial"/>
              </a:rPr>
              <a:t>→</a:t>
            </a:r>
            <a:r>
              <a:rPr sz="1467" spc="-130" dirty="0">
                <a:latin typeface="Arial"/>
                <a:cs typeface="Arial"/>
              </a:rPr>
              <a:t> </a:t>
            </a:r>
            <a:r>
              <a:rPr sz="1467" spc="37" dirty="0">
                <a:latin typeface="Palatino Linotype"/>
                <a:cs typeface="Palatino Linotype"/>
              </a:rPr>
              <a:t>5-</a:t>
            </a:r>
            <a:r>
              <a:rPr sz="1467" spc="43" dirty="0">
                <a:latin typeface="Palatino Linotype"/>
                <a:cs typeface="Palatino Linotype"/>
              </a:rPr>
              <a:t>ci</a:t>
            </a:r>
            <a:r>
              <a:rPr sz="1467" spc="-87" dirty="0">
                <a:latin typeface="Palatino Linotype"/>
                <a:cs typeface="Palatino Linotype"/>
              </a:rPr>
              <a:t> </a:t>
            </a:r>
            <a:r>
              <a:rPr sz="1467" dirty="0">
                <a:latin typeface="Palatino Linotype"/>
                <a:cs typeface="Palatino Linotype"/>
              </a:rPr>
              <a:t>indeks:</a:t>
            </a:r>
            <a:r>
              <a:rPr sz="1467" spc="-83" dirty="0">
                <a:latin typeface="Palatino Linotype"/>
                <a:cs typeface="Palatino Linotype"/>
              </a:rPr>
              <a:t> </a:t>
            </a:r>
            <a:r>
              <a:rPr sz="1467" spc="83" dirty="0">
                <a:latin typeface="Palatino Linotype"/>
                <a:cs typeface="Palatino Linotype"/>
              </a:rPr>
              <a:t>23</a:t>
            </a:r>
            <a:r>
              <a:rPr sz="1467" spc="-87" dirty="0">
                <a:latin typeface="Palatino Linotype"/>
                <a:cs typeface="Palatino Linotype"/>
              </a:rPr>
              <a:t> </a:t>
            </a:r>
            <a:r>
              <a:rPr sz="1467" dirty="0">
                <a:latin typeface="Arial"/>
                <a:cs typeface="Arial"/>
              </a:rPr>
              <a:t>→</a:t>
            </a:r>
            <a:r>
              <a:rPr sz="1467" spc="-127" dirty="0">
                <a:latin typeface="Arial"/>
                <a:cs typeface="Arial"/>
              </a:rPr>
              <a:t> </a:t>
            </a:r>
            <a:r>
              <a:rPr sz="1467" spc="130" dirty="0">
                <a:latin typeface="Palatino Linotype"/>
                <a:cs typeface="Palatino Linotype"/>
              </a:rPr>
              <a:t>38</a:t>
            </a:r>
            <a:r>
              <a:rPr sz="1467" spc="-87" dirty="0">
                <a:latin typeface="Palatino Linotype"/>
                <a:cs typeface="Palatino Linotype"/>
              </a:rPr>
              <a:t> </a:t>
            </a:r>
            <a:r>
              <a:rPr sz="1467" spc="43" dirty="0">
                <a:latin typeface="Palatino Linotype"/>
                <a:cs typeface="Palatino Linotype"/>
              </a:rPr>
              <a:t>&gt;</a:t>
            </a:r>
            <a:r>
              <a:rPr sz="1467" spc="-83" dirty="0">
                <a:latin typeface="Palatino Linotype"/>
                <a:cs typeface="Palatino Linotype"/>
              </a:rPr>
              <a:t> </a:t>
            </a:r>
            <a:r>
              <a:rPr sz="1467" spc="83" dirty="0">
                <a:latin typeface="Palatino Linotype"/>
                <a:cs typeface="Palatino Linotype"/>
              </a:rPr>
              <a:t>23</a:t>
            </a:r>
            <a:r>
              <a:rPr sz="1467" spc="-87" dirty="0">
                <a:latin typeface="Palatino Linotype"/>
                <a:cs typeface="Palatino Linotype"/>
              </a:rPr>
              <a:t> </a:t>
            </a:r>
            <a:r>
              <a:rPr sz="1467" dirty="0">
                <a:latin typeface="Arial"/>
                <a:cs typeface="Arial"/>
              </a:rPr>
              <a:t>→</a:t>
            </a:r>
            <a:r>
              <a:rPr sz="1467" spc="-127" dirty="0">
                <a:latin typeface="Arial"/>
                <a:cs typeface="Arial"/>
              </a:rPr>
              <a:t> </a:t>
            </a:r>
            <a:r>
              <a:rPr sz="1467" dirty="0">
                <a:latin typeface="Palatino Linotype"/>
                <a:cs typeface="Palatino Linotype"/>
              </a:rPr>
              <a:t>sağa</a:t>
            </a:r>
            <a:r>
              <a:rPr sz="1467" spc="-87" dirty="0">
                <a:latin typeface="Palatino Linotype"/>
                <a:cs typeface="Palatino Linotype"/>
              </a:rPr>
              <a:t> </a:t>
            </a:r>
            <a:r>
              <a:rPr sz="1467" spc="57" dirty="0">
                <a:latin typeface="Palatino Linotype"/>
                <a:cs typeface="Palatino Linotype"/>
              </a:rPr>
              <a:t>keçirik. </a:t>
            </a:r>
            <a:r>
              <a:rPr sz="1467" spc="90" dirty="0">
                <a:latin typeface="Palatino Linotype"/>
                <a:cs typeface="Palatino Linotype"/>
              </a:rPr>
              <a:t>(6</a:t>
            </a:r>
            <a:r>
              <a:rPr sz="1467" spc="-87" dirty="0">
                <a:latin typeface="Palatino Linotype"/>
                <a:cs typeface="Palatino Linotype"/>
              </a:rPr>
              <a:t> </a:t>
            </a:r>
            <a:r>
              <a:rPr sz="1467" spc="43" dirty="0">
                <a:latin typeface="Palatino Linotype"/>
                <a:cs typeface="Palatino Linotype"/>
              </a:rPr>
              <a:t>+</a:t>
            </a:r>
            <a:r>
              <a:rPr sz="1467" spc="-83" dirty="0">
                <a:latin typeface="Palatino Linotype"/>
                <a:cs typeface="Palatino Linotype"/>
              </a:rPr>
              <a:t> </a:t>
            </a:r>
            <a:r>
              <a:rPr sz="1467" spc="43" dirty="0">
                <a:latin typeface="Palatino Linotype"/>
                <a:cs typeface="Palatino Linotype"/>
              </a:rPr>
              <a:t>10)</a:t>
            </a:r>
            <a:r>
              <a:rPr sz="1467" spc="-83" dirty="0">
                <a:latin typeface="Palatino Linotype"/>
                <a:cs typeface="Palatino Linotype"/>
              </a:rPr>
              <a:t> </a:t>
            </a:r>
            <a:r>
              <a:rPr sz="1467" spc="47" dirty="0">
                <a:latin typeface="Palatino Linotype"/>
                <a:cs typeface="Palatino Linotype"/>
              </a:rPr>
              <a:t>/</a:t>
            </a:r>
            <a:r>
              <a:rPr sz="1467" spc="-83" dirty="0">
                <a:latin typeface="Palatino Linotype"/>
                <a:cs typeface="Palatino Linotype"/>
              </a:rPr>
              <a:t> </a:t>
            </a:r>
            <a:r>
              <a:rPr sz="1467" spc="73" dirty="0">
                <a:latin typeface="Palatino Linotype"/>
                <a:cs typeface="Palatino Linotype"/>
              </a:rPr>
              <a:t>2</a:t>
            </a:r>
            <a:r>
              <a:rPr sz="1467" spc="-87" dirty="0">
                <a:latin typeface="Palatino Linotype"/>
                <a:cs typeface="Palatino Linotype"/>
              </a:rPr>
              <a:t> </a:t>
            </a:r>
            <a:r>
              <a:rPr sz="1467" spc="43" dirty="0">
                <a:latin typeface="Palatino Linotype"/>
                <a:cs typeface="Palatino Linotype"/>
              </a:rPr>
              <a:t>=</a:t>
            </a:r>
            <a:r>
              <a:rPr sz="1467" spc="-83" dirty="0">
                <a:latin typeface="Palatino Linotype"/>
                <a:cs typeface="Palatino Linotype"/>
              </a:rPr>
              <a:t> </a:t>
            </a:r>
            <a:r>
              <a:rPr sz="1467" spc="160" dirty="0">
                <a:latin typeface="Palatino Linotype"/>
                <a:cs typeface="Palatino Linotype"/>
              </a:rPr>
              <a:t>8</a:t>
            </a:r>
            <a:r>
              <a:rPr sz="1467" spc="-83" dirty="0">
                <a:latin typeface="Palatino Linotype"/>
                <a:cs typeface="Palatino Linotype"/>
              </a:rPr>
              <a:t> </a:t>
            </a:r>
            <a:r>
              <a:rPr sz="1467" dirty="0">
                <a:latin typeface="Arial"/>
                <a:cs typeface="Arial"/>
              </a:rPr>
              <a:t>→</a:t>
            </a:r>
            <a:r>
              <a:rPr sz="1467" spc="-127" dirty="0">
                <a:latin typeface="Arial"/>
                <a:cs typeface="Arial"/>
              </a:rPr>
              <a:t> </a:t>
            </a:r>
            <a:r>
              <a:rPr sz="1467" spc="90" dirty="0">
                <a:latin typeface="Palatino Linotype"/>
                <a:cs typeface="Palatino Linotype"/>
              </a:rPr>
              <a:t>8-</a:t>
            </a:r>
            <a:r>
              <a:rPr sz="1467" spc="43" dirty="0">
                <a:latin typeface="Palatino Linotype"/>
                <a:cs typeface="Palatino Linotype"/>
              </a:rPr>
              <a:t>ci</a:t>
            </a:r>
            <a:r>
              <a:rPr sz="1467" spc="-87" dirty="0">
                <a:latin typeface="Palatino Linotype"/>
                <a:cs typeface="Palatino Linotype"/>
              </a:rPr>
              <a:t> </a:t>
            </a:r>
            <a:r>
              <a:rPr sz="1467" dirty="0">
                <a:latin typeface="Palatino Linotype"/>
                <a:cs typeface="Palatino Linotype"/>
              </a:rPr>
              <a:t>indeks:</a:t>
            </a:r>
            <a:r>
              <a:rPr sz="1467" spc="-83" dirty="0">
                <a:latin typeface="Palatino Linotype"/>
                <a:cs typeface="Palatino Linotype"/>
              </a:rPr>
              <a:t> </a:t>
            </a:r>
            <a:r>
              <a:rPr sz="1467" spc="40" dirty="0">
                <a:latin typeface="Palatino Linotype"/>
                <a:cs typeface="Palatino Linotype"/>
              </a:rPr>
              <a:t>72</a:t>
            </a:r>
            <a:r>
              <a:rPr sz="1467" spc="-83" dirty="0">
                <a:latin typeface="Palatino Linotype"/>
                <a:cs typeface="Palatino Linotype"/>
              </a:rPr>
              <a:t> </a:t>
            </a:r>
            <a:r>
              <a:rPr sz="1467" dirty="0">
                <a:latin typeface="Arial"/>
                <a:cs typeface="Arial"/>
              </a:rPr>
              <a:t>→</a:t>
            </a:r>
            <a:r>
              <a:rPr sz="1467" spc="-127" dirty="0">
                <a:latin typeface="Arial"/>
                <a:cs typeface="Arial"/>
              </a:rPr>
              <a:t> </a:t>
            </a:r>
            <a:r>
              <a:rPr sz="1467" spc="130" dirty="0">
                <a:latin typeface="Palatino Linotype"/>
                <a:cs typeface="Palatino Linotype"/>
              </a:rPr>
              <a:t>38</a:t>
            </a:r>
            <a:r>
              <a:rPr sz="1467" spc="-87" dirty="0">
                <a:latin typeface="Palatino Linotype"/>
                <a:cs typeface="Palatino Linotype"/>
              </a:rPr>
              <a:t> </a:t>
            </a:r>
            <a:r>
              <a:rPr sz="1467" spc="43" dirty="0">
                <a:latin typeface="Palatino Linotype"/>
                <a:cs typeface="Palatino Linotype"/>
              </a:rPr>
              <a:t>&lt;</a:t>
            </a:r>
            <a:r>
              <a:rPr sz="1467" spc="-83" dirty="0">
                <a:latin typeface="Palatino Linotype"/>
                <a:cs typeface="Palatino Linotype"/>
              </a:rPr>
              <a:t> </a:t>
            </a:r>
            <a:r>
              <a:rPr sz="1467" spc="40" dirty="0">
                <a:latin typeface="Palatino Linotype"/>
                <a:cs typeface="Palatino Linotype"/>
              </a:rPr>
              <a:t>72</a:t>
            </a:r>
            <a:r>
              <a:rPr sz="1467" spc="-83" dirty="0">
                <a:latin typeface="Palatino Linotype"/>
                <a:cs typeface="Palatino Linotype"/>
              </a:rPr>
              <a:t> </a:t>
            </a:r>
            <a:r>
              <a:rPr sz="1467" dirty="0">
                <a:latin typeface="Arial"/>
                <a:cs typeface="Arial"/>
              </a:rPr>
              <a:t>→</a:t>
            </a:r>
            <a:r>
              <a:rPr sz="1467" spc="-127" dirty="0">
                <a:latin typeface="Arial"/>
                <a:cs typeface="Arial"/>
              </a:rPr>
              <a:t> </a:t>
            </a:r>
            <a:r>
              <a:rPr sz="1467" dirty="0">
                <a:latin typeface="Palatino Linotype"/>
                <a:cs typeface="Palatino Linotype"/>
              </a:rPr>
              <a:t>sola</a:t>
            </a:r>
            <a:r>
              <a:rPr sz="1467" spc="-87" dirty="0">
                <a:latin typeface="Palatino Linotype"/>
                <a:cs typeface="Palatino Linotype"/>
              </a:rPr>
              <a:t> </a:t>
            </a:r>
            <a:r>
              <a:rPr sz="1467" spc="57" dirty="0">
                <a:latin typeface="Palatino Linotype"/>
                <a:cs typeface="Palatino Linotype"/>
              </a:rPr>
              <a:t>keçirik. </a:t>
            </a:r>
            <a:r>
              <a:rPr sz="1467" spc="90" dirty="0">
                <a:latin typeface="Palatino Linotype"/>
                <a:cs typeface="Palatino Linotype"/>
              </a:rPr>
              <a:t>(6</a:t>
            </a:r>
            <a:r>
              <a:rPr sz="1467" spc="-87" dirty="0">
                <a:latin typeface="Palatino Linotype"/>
                <a:cs typeface="Palatino Linotype"/>
              </a:rPr>
              <a:t> </a:t>
            </a:r>
            <a:r>
              <a:rPr sz="1467" spc="43" dirty="0">
                <a:latin typeface="Palatino Linotype"/>
                <a:cs typeface="Palatino Linotype"/>
              </a:rPr>
              <a:t>+</a:t>
            </a:r>
            <a:r>
              <a:rPr sz="1467" spc="-87" dirty="0">
                <a:latin typeface="Palatino Linotype"/>
                <a:cs typeface="Palatino Linotype"/>
              </a:rPr>
              <a:t> </a:t>
            </a:r>
            <a:r>
              <a:rPr sz="1467" dirty="0">
                <a:latin typeface="Palatino Linotype"/>
                <a:cs typeface="Palatino Linotype"/>
              </a:rPr>
              <a:t>7)</a:t>
            </a:r>
            <a:r>
              <a:rPr sz="1467" spc="-87" dirty="0">
                <a:latin typeface="Palatino Linotype"/>
                <a:cs typeface="Palatino Linotype"/>
              </a:rPr>
              <a:t> </a:t>
            </a:r>
            <a:r>
              <a:rPr sz="1467" spc="47" dirty="0">
                <a:latin typeface="Palatino Linotype"/>
                <a:cs typeface="Palatino Linotype"/>
              </a:rPr>
              <a:t>/</a:t>
            </a:r>
            <a:r>
              <a:rPr sz="1467" spc="-83" dirty="0">
                <a:latin typeface="Palatino Linotype"/>
                <a:cs typeface="Palatino Linotype"/>
              </a:rPr>
              <a:t> </a:t>
            </a:r>
            <a:r>
              <a:rPr sz="1467" spc="73" dirty="0">
                <a:latin typeface="Palatino Linotype"/>
                <a:cs typeface="Palatino Linotype"/>
              </a:rPr>
              <a:t>2</a:t>
            </a:r>
            <a:r>
              <a:rPr sz="1467" spc="-87" dirty="0">
                <a:latin typeface="Palatino Linotype"/>
                <a:cs typeface="Palatino Linotype"/>
              </a:rPr>
              <a:t> </a:t>
            </a:r>
            <a:r>
              <a:rPr sz="1467" spc="43" dirty="0">
                <a:latin typeface="Palatino Linotype"/>
                <a:cs typeface="Palatino Linotype"/>
              </a:rPr>
              <a:t>=</a:t>
            </a:r>
            <a:r>
              <a:rPr sz="1467" spc="-87" dirty="0">
                <a:latin typeface="Palatino Linotype"/>
                <a:cs typeface="Palatino Linotype"/>
              </a:rPr>
              <a:t> </a:t>
            </a:r>
            <a:r>
              <a:rPr sz="1467" spc="167" dirty="0">
                <a:latin typeface="Palatino Linotype"/>
                <a:cs typeface="Palatino Linotype"/>
              </a:rPr>
              <a:t>6</a:t>
            </a:r>
            <a:r>
              <a:rPr sz="1467" spc="-83" dirty="0">
                <a:latin typeface="Palatino Linotype"/>
                <a:cs typeface="Palatino Linotype"/>
              </a:rPr>
              <a:t> </a:t>
            </a:r>
            <a:r>
              <a:rPr sz="1467" dirty="0">
                <a:latin typeface="Arial"/>
                <a:cs typeface="Arial"/>
              </a:rPr>
              <a:t>→</a:t>
            </a:r>
            <a:r>
              <a:rPr sz="1467" spc="-130" dirty="0">
                <a:latin typeface="Arial"/>
                <a:cs typeface="Arial"/>
              </a:rPr>
              <a:t> </a:t>
            </a:r>
            <a:r>
              <a:rPr sz="1467" spc="93" dirty="0">
                <a:latin typeface="Palatino Linotype"/>
                <a:cs typeface="Palatino Linotype"/>
              </a:rPr>
              <a:t>6-</a:t>
            </a:r>
            <a:r>
              <a:rPr sz="1467" spc="43" dirty="0">
                <a:latin typeface="Palatino Linotype"/>
                <a:cs typeface="Palatino Linotype"/>
              </a:rPr>
              <a:t>cı</a:t>
            </a:r>
            <a:r>
              <a:rPr sz="1467" spc="-87" dirty="0">
                <a:latin typeface="Palatino Linotype"/>
                <a:cs typeface="Palatino Linotype"/>
              </a:rPr>
              <a:t> </a:t>
            </a:r>
            <a:r>
              <a:rPr sz="1467" dirty="0">
                <a:latin typeface="Palatino Linotype"/>
                <a:cs typeface="Palatino Linotype"/>
              </a:rPr>
              <a:t>indeks:</a:t>
            </a:r>
            <a:r>
              <a:rPr sz="1467" spc="-87" dirty="0">
                <a:latin typeface="Palatino Linotype"/>
                <a:cs typeface="Palatino Linotype"/>
              </a:rPr>
              <a:t> </a:t>
            </a:r>
            <a:r>
              <a:rPr sz="1467" spc="130" dirty="0">
                <a:latin typeface="Palatino Linotype"/>
                <a:cs typeface="Palatino Linotype"/>
              </a:rPr>
              <a:t>38</a:t>
            </a:r>
            <a:r>
              <a:rPr sz="1467" spc="-83" dirty="0">
                <a:latin typeface="Palatino Linotype"/>
                <a:cs typeface="Palatino Linotype"/>
              </a:rPr>
              <a:t> </a:t>
            </a:r>
            <a:r>
              <a:rPr sz="1467" dirty="0">
                <a:latin typeface="Arial"/>
                <a:cs typeface="Arial"/>
              </a:rPr>
              <a:t>→</a:t>
            </a:r>
            <a:r>
              <a:rPr sz="1467" spc="-130" dirty="0">
                <a:latin typeface="Arial"/>
                <a:cs typeface="Arial"/>
              </a:rPr>
              <a:t> </a:t>
            </a:r>
            <a:r>
              <a:rPr sz="1467" spc="130" dirty="0">
                <a:latin typeface="Palatino Linotype"/>
                <a:cs typeface="Palatino Linotype"/>
              </a:rPr>
              <a:t>38</a:t>
            </a:r>
            <a:r>
              <a:rPr sz="1467" spc="-87" dirty="0">
                <a:latin typeface="Palatino Linotype"/>
                <a:cs typeface="Palatino Linotype"/>
              </a:rPr>
              <a:t> </a:t>
            </a:r>
            <a:r>
              <a:rPr sz="1467" spc="43" dirty="0">
                <a:latin typeface="Palatino Linotype"/>
                <a:cs typeface="Palatino Linotype"/>
              </a:rPr>
              <a:t>=</a:t>
            </a:r>
            <a:r>
              <a:rPr sz="1467" spc="-87" dirty="0">
                <a:latin typeface="Palatino Linotype"/>
                <a:cs typeface="Palatino Linotype"/>
              </a:rPr>
              <a:t> </a:t>
            </a:r>
            <a:r>
              <a:rPr sz="1467" spc="113" dirty="0">
                <a:latin typeface="Palatino Linotype"/>
                <a:cs typeface="Palatino Linotype"/>
              </a:rPr>
              <a:t>38</a:t>
            </a:r>
            <a:endParaRPr sz="1467">
              <a:latin typeface="Palatino Linotype"/>
              <a:cs typeface="Palatino Linotype"/>
            </a:endParaRPr>
          </a:p>
          <a:p>
            <a:pPr algn="ctr">
              <a:lnSpc>
                <a:spcPct val="100000"/>
              </a:lnSpc>
              <a:spcBef>
                <a:spcPts val="289"/>
              </a:spcBef>
            </a:pPr>
            <a:r>
              <a:rPr sz="1467" dirty="0">
                <a:latin typeface="Palatino Linotype"/>
                <a:cs typeface="Palatino Linotype"/>
              </a:rPr>
              <a:t>N</a:t>
            </a:r>
            <a:r>
              <a:rPr sz="1467" dirty="0">
                <a:latin typeface="Calibri"/>
                <a:cs typeface="Calibri"/>
              </a:rPr>
              <a:t>ə</a:t>
            </a:r>
            <a:r>
              <a:rPr sz="1467" dirty="0">
                <a:latin typeface="Palatino Linotype"/>
                <a:cs typeface="Palatino Linotype"/>
              </a:rPr>
              <a:t>tic</a:t>
            </a:r>
            <a:r>
              <a:rPr sz="1467" dirty="0">
                <a:latin typeface="Calibri"/>
                <a:cs typeface="Calibri"/>
              </a:rPr>
              <a:t>ə</a:t>
            </a:r>
            <a:r>
              <a:rPr sz="1467" dirty="0">
                <a:latin typeface="Palatino Linotype"/>
                <a:cs typeface="Palatino Linotype"/>
              </a:rPr>
              <a:t>:</a:t>
            </a:r>
            <a:r>
              <a:rPr sz="1467" spc="-33" dirty="0">
                <a:latin typeface="Palatino Linotype"/>
                <a:cs typeface="Palatino Linotype"/>
              </a:rPr>
              <a:t> </a:t>
            </a:r>
            <a:r>
              <a:rPr sz="1467" spc="130" dirty="0">
                <a:latin typeface="Palatino Linotype"/>
                <a:cs typeface="Palatino Linotype"/>
              </a:rPr>
              <a:t>38</a:t>
            </a:r>
            <a:r>
              <a:rPr sz="1467" spc="-30" dirty="0">
                <a:latin typeface="Palatino Linotype"/>
                <a:cs typeface="Palatino Linotype"/>
              </a:rPr>
              <a:t> </a:t>
            </a:r>
            <a:r>
              <a:rPr sz="1467" spc="60" dirty="0">
                <a:latin typeface="Palatino Linotype"/>
                <a:cs typeface="Palatino Linotype"/>
              </a:rPr>
              <a:t>r</a:t>
            </a:r>
            <a:r>
              <a:rPr sz="1467" spc="60" dirty="0">
                <a:latin typeface="Calibri"/>
                <a:cs typeface="Calibri"/>
              </a:rPr>
              <a:t>ə</a:t>
            </a:r>
            <a:r>
              <a:rPr sz="1467" spc="60" dirty="0">
                <a:latin typeface="Palatino Linotype"/>
                <a:cs typeface="Palatino Linotype"/>
              </a:rPr>
              <a:t>q</a:t>
            </a:r>
            <a:r>
              <a:rPr sz="1467" spc="60" dirty="0">
                <a:latin typeface="Calibri"/>
                <a:cs typeface="Calibri"/>
              </a:rPr>
              <a:t>ə</a:t>
            </a:r>
            <a:r>
              <a:rPr sz="1467" spc="60" dirty="0">
                <a:latin typeface="Palatino Linotype"/>
                <a:cs typeface="Palatino Linotype"/>
              </a:rPr>
              <a:t>mi</a:t>
            </a:r>
            <a:r>
              <a:rPr sz="1467" spc="-30" dirty="0">
                <a:latin typeface="Palatino Linotype"/>
                <a:cs typeface="Palatino Linotype"/>
              </a:rPr>
              <a:t> </a:t>
            </a:r>
            <a:r>
              <a:rPr sz="1467" spc="93" dirty="0">
                <a:latin typeface="Palatino Linotype"/>
                <a:cs typeface="Palatino Linotype"/>
              </a:rPr>
              <a:t>6-</a:t>
            </a:r>
            <a:r>
              <a:rPr sz="1467" spc="43" dirty="0">
                <a:latin typeface="Palatino Linotype"/>
                <a:cs typeface="Palatino Linotype"/>
              </a:rPr>
              <a:t>cı</a:t>
            </a:r>
            <a:r>
              <a:rPr sz="1467" spc="-33" dirty="0">
                <a:latin typeface="Palatino Linotype"/>
                <a:cs typeface="Palatino Linotype"/>
              </a:rPr>
              <a:t> </a:t>
            </a:r>
            <a:r>
              <a:rPr sz="1467" dirty="0">
                <a:latin typeface="Palatino Linotype"/>
                <a:cs typeface="Palatino Linotype"/>
              </a:rPr>
              <a:t>indeksd</a:t>
            </a:r>
            <a:r>
              <a:rPr sz="1467" dirty="0">
                <a:latin typeface="Calibri"/>
                <a:cs typeface="Calibri"/>
              </a:rPr>
              <a:t>ə</a:t>
            </a:r>
            <a:r>
              <a:rPr sz="1467" spc="3" dirty="0">
                <a:latin typeface="Calibri"/>
                <a:cs typeface="Calibri"/>
              </a:rPr>
              <a:t> </a:t>
            </a:r>
            <a:r>
              <a:rPr sz="1467" spc="43" dirty="0">
                <a:latin typeface="Palatino Linotype"/>
                <a:cs typeface="Palatino Linotype"/>
              </a:rPr>
              <a:t>yerl</a:t>
            </a:r>
            <a:r>
              <a:rPr sz="1467" spc="43" dirty="0">
                <a:latin typeface="Calibri"/>
                <a:cs typeface="Calibri"/>
              </a:rPr>
              <a:t>ə</a:t>
            </a:r>
            <a:r>
              <a:rPr sz="1467" spc="43" dirty="0">
                <a:latin typeface="Palatino Linotype"/>
                <a:cs typeface="Palatino Linotype"/>
              </a:rPr>
              <a:t>şir.</a:t>
            </a:r>
            <a:endParaRPr sz="1467">
              <a:latin typeface="Palatino Linotype"/>
              <a:cs typeface="Palatino Linotype"/>
            </a:endParaRPr>
          </a:p>
        </p:txBody>
      </p:sp>
      <p:sp>
        <p:nvSpPr>
          <p:cNvPr id="5" name="object 5"/>
          <p:cNvSpPr txBox="1"/>
          <p:nvPr/>
        </p:nvSpPr>
        <p:spPr>
          <a:xfrm>
            <a:off x="8546822" y="1176582"/>
            <a:ext cx="2925657" cy="4182533"/>
          </a:xfrm>
          <a:prstGeom prst="rect">
            <a:avLst/>
          </a:prstGeom>
        </p:spPr>
        <p:txBody>
          <a:bodyPr vert="horz" wrap="square" lIns="0" tIns="8467" rIns="0" bIns="0" rtlCol="0">
            <a:spAutoFit/>
          </a:bodyPr>
          <a:lstStyle/>
          <a:p>
            <a:pPr marL="291268" marR="286611" algn="ctr">
              <a:lnSpc>
                <a:spcPct val="116500"/>
              </a:lnSpc>
              <a:spcBef>
                <a:spcPts val="67"/>
              </a:spcBef>
            </a:pPr>
            <a:r>
              <a:rPr sz="1467" spc="50" dirty="0">
                <a:latin typeface="Palatino Linotype"/>
                <a:cs typeface="Palatino Linotype"/>
              </a:rPr>
              <a:t>Binary</a:t>
            </a:r>
            <a:r>
              <a:rPr sz="1467" spc="-97" dirty="0">
                <a:latin typeface="Palatino Linotype"/>
                <a:cs typeface="Palatino Linotype"/>
              </a:rPr>
              <a:t> </a:t>
            </a:r>
            <a:r>
              <a:rPr sz="1467" spc="57" dirty="0">
                <a:latin typeface="Palatino Linotype"/>
                <a:cs typeface="Palatino Linotype"/>
              </a:rPr>
              <a:t>search</a:t>
            </a:r>
            <a:r>
              <a:rPr sz="1467" spc="-93" dirty="0">
                <a:latin typeface="Palatino Linotype"/>
                <a:cs typeface="Palatino Linotype"/>
              </a:rPr>
              <a:t> </a:t>
            </a:r>
            <a:r>
              <a:rPr sz="1467" spc="40" dirty="0">
                <a:latin typeface="Palatino Linotype"/>
                <a:cs typeface="Palatino Linotype"/>
              </a:rPr>
              <a:t>alqoritminin </a:t>
            </a:r>
            <a:r>
              <a:rPr sz="1467" spc="47" dirty="0">
                <a:latin typeface="Palatino Linotype"/>
                <a:cs typeface="Palatino Linotype"/>
              </a:rPr>
              <a:t>mür</a:t>
            </a:r>
            <a:r>
              <a:rPr sz="1467" spc="47" dirty="0">
                <a:latin typeface="Calibri"/>
                <a:cs typeface="Calibri"/>
              </a:rPr>
              <a:t>ə</a:t>
            </a:r>
            <a:r>
              <a:rPr sz="1467" spc="47" dirty="0">
                <a:latin typeface="Palatino Linotype"/>
                <a:cs typeface="Palatino Linotype"/>
              </a:rPr>
              <a:t>kk</a:t>
            </a:r>
            <a:r>
              <a:rPr sz="1467" spc="47" dirty="0">
                <a:latin typeface="Calibri"/>
                <a:cs typeface="Calibri"/>
              </a:rPr>
              <a:t>ə</a:t>
            </a:r>
            <a:r>
              <a:rPr sz="1467" spc="47" dirty="0">
                <a:latin typeface="Palatino Linotype"/>
                <a:cs typeface="Palatino Linotype"/>
              </a:rPr>
              <a:t>bliyi</a:t>
            </a:r>
            <a:r>
              <a:rPr sz="1467" spc="-33" dirty="0">
                <a:latin typeface="Palatino Linotype"/>
                <a:cs typeface="Palatino Linotype"/>
              </a:rPr>
              <a:t> </a:t>
            </a:r>
            <a:r>
              <a:rPr sz="1467" spc="-20" dirty="0">
                <a:latin typeface="Palatino Linotype"/>
                <a:cs typeface="Palatino Linotype"/>
              </a:rPr>
              <a:t>O(log</a:t>
            </a:r>
            <a:r>
              <a:rPr sz="1467" spc="-33" dirty="0">
                <a:latin typeface="Palatino Linotype"/>
                <a:cs typeface="Palatino Linotype"/>
              </a:rPr>
              <a:t> </a:t>
            </a:r>
            <a:r>
              <a:rPr sz="1467" dirty="0">
                <a:latin typeface="Palatino Linotype"/>
                <a:cs typeface="Palatino Linotype"/>
              </a:rPr>
              <a:t>n)-</a:t>
            </a:r>
            <a:r>
              <a:rPr sz="1467" spc="23" dirty="0">
                <a:latin typeface="Palatino Linotype"/>
                <a:cs typeface="Palatino Linotype"/>
              </a:rPr>
              <a:t>dir.</a:t>
            </a:r>
            <a:endParaRPr sz="1467">
              <a:latin typeface="Palatino Linotype"/>
              <a:cs typeface="Palatino Linotype"/>
            </a:endParaRPr>
          </a:p>
          <a:p>
            <a:pPr marL="10161" marR="5504" algn="ctr">
              <a:lnSpc>
                <a:spcPct val="116500"/>
              </a:lnSpc>
            </a:pPr>
            <a:r>
              <a:rPr sz="1467" dirty="0">
                <a:latin typeface="Palatino Linotype"/>
                <a:cs typeface="Palatino Linotype"/>
              </a:rPr>
              <a:t>Bu</a:t>
            </a:r>
            <a:r>
              <a:rPr sz="1467" spc="-87" dirty="0">
                <a:latin typeface="Palatino Linotype"/>
                <a:cs typeface="Palatino Linotype"/>
              </a:rPr>
              <a:t> </a:t>
            </a:r>
            <a:r>
              <a:rPr sz="1467" spc="-13" dirty="0">
                <a:latin typeface="Palatino Linotype"/>
                <a:cs typeface="Palatino Linotype"/>
              </a:rPr>
              <a:t>o</a:t>
            </a:r>
            <a:r>
              <a:rPr sz="1467" spc="-87" dirty="0">
                <a:latin typeface="Palatino Linotype"/>
                <a:cs typeface="Palatino Linotype"/>
              </a:rPr>
              <a:t> </a:t>
            </a:r>
            <a:r>
              <a:rPr sz="1467" spc="37" dirty="0">
                <a:latin typeface="Palatino Linotype"/>
                <a:cs typeface="Palatino Linotype"/>
              </a:rPr>
              <a:t>dem</a:t>
            </a:r>
            <a:r>
              <a:rPr sz="1467" spc="37" dirty="0">
                <a:latin typeface="Calibri"/>
                <a:cs typeface="Calibri"/>
              </a:rPr>
              <a:t>ə</a:t>
            </a:r>
            <a:r>
              <a:rPr sz="1467" spc="37" dirty="0">
                <a:latin typeface="Palatino Linotype"/>
                <a:cs typeface="Palatino Linotype"/>
              </a:rPr>
              <a:t>kdir</a:t>
            </a:r>
            <a:r>
              <a:rPr sz="1467" spc="-87" dirty="0">
                <a:latin typeface="Palatino Linotype"/>
                <a:cs typeface="Palatino Linotype"/>
              </a:rPr>
              <a:t> </a:t>
            </a:r>
            <a:r>
              <a:rPr sz="1467" spc="43" dirty="0">
                <a:latin typeface="Palatino Linotype"/>
                <a:cs typeface="Palatino Linotype"/>
              </a:rPr>
              <a:t>ki,</a:t>
            </a:r>
            <a:r>
              <a:rPr sz="1467" spc="-87" dirty="0">
                <a:latin typeface="Palatino Linotype"/>
                <a:cs typeface="Palatino Linotype"/>
              </a:rPr>
              <a:t> </a:t>
            </a:r>
            <a:r>
              <a:rPr sz="1467" spc="90" dirty="0">
                <a:latin typeface="Palatino Linotype"/>
                <a:cs typeface="Palatino Linotype"/>
              </a:rPr>
              <a:t>h</a:t>
            </a:r>
            <a:r>
              <a:rPr sz="1467" spc="90" dirty="0">
                <a:latin typeface="Calibri"/>
                <a:cs typeface="Calibri"/>
              </a:rPr>
              <a:t>ə</a:t>
            </a:r>
            <a:r>
              <a:rPr sz="1467" spc="90" dirty="0">
                <a:latin typeface="Palatino Linotype"/>
                <a:cs typeface="Palatino Linotype"/>
              </a:rPr>
              <a:t>r</a:t>
            </a:r>
            <a:r>
              <a:rPr sz="1467" spc="-87" dirty="0">
                <a:latin typeface="Palatino Linotype"/>
                <a:cs typeface="Palatino Linotype"/>
              </a:rPr>
              <a:t> </a:t>
            </a:r>
            <a:r>
              <a:rPr sz="1467" spc="-7" dirty="0">
                <a:latin typeface="Palatino Linotype"/>
                <a:cs typeface="Palatino Linotype"/>
              </a:rPr>
              <a:t>addımda </a:t>
            </a:r>
            <a:r>
              <a:rPr sz="1467" spc="70" dirty="0">
                <a:latin typeface="Palatino Linotype"/>
                <a:cs typeface="Palatino Linotype"/>
              </a:rPr>
              <a:t>axtarış</a:t>
            </a:r>
            <a:r>
              <a:rPr sz="1467" spc="-93" dirty="0">
                <a:latin typeface="Palatino Linotype"/>
                <a:cs typeface="Palatino Linotype"/>
              </a:rPr>
              <a:t> </a:t>
            </a:r>
            <a:r>
              <a:rPr sz="1467" spc="40" dirty="0">
                <a:latin typeface="Palatino Linotype"/>
                <a:cs typeface="Palatino Linotype"/>
              </a:rPr>
              <a:t>sah</a:t>
            </a:r>
            <a:r>
              <a:rPr sz="1467" spc="40" dirty="0">
                <a:latin typeface="Calibri"/>
                <a:cs typeface="Calibri"/>
              </a:rPr>
              <a:t>ə</a:t>
            </a:r>
            <a:r>
              <a:rPr sz="1467" spc="40" dirty="0">
                <a:latin typeface="Palatino Linotype"/>
                <a:cs typeface="Palatino Linotype"/>
              </a:rPr>
              <a:t>sini</a:t>
            </a:r>
            <a:r>
              <a:rPr sz="1467" spc="-90" dirty="0">
                <a:latin typeface="Palatino Linotype"/>
                <a:cs typeface="Palatino Linotype"/>
              </a:rPr>
              <a:t> </a:t>
            </a:r>
            <a:r>
              <a:rPr sz="1467" spc="33" dirty="0">
                <a:latin typeface="Palatino Linotype"/>
                <a:cs typeface="Palatino Linotype"/>
              </a:rPr>
              <a:t>yarıya</a:t>
            </a:r>
            <a:r>
              <a:rPr sz="1467" spc="-90" dirty="0">
                <a:latin typeface="Palatino Linotype"/>
                <a:cs typeface="Palatino Linotype"/>
              </a:rPr>
              <a:t> </a:t>
            </a:r>
            <a:r>
              <a:rPr sz="1467" spc="30" dirty="0">
                <a:latin typeface="Palatino Linotype"/>
                <a:cs typeface="Palatino Linotype"/>
              </a:rPr>
              <a:t>bölürük. </a:t>
            </a:r>
            <a:r>
              <a:rPr sz="1467" dirty="0">
                <a:latin typeface="Palatino Linotype"/>
                <a:cs typeface="Palatino Linotype"/>
              </a:rPr>
              <a:t>M</a:t>
            </a:r>
            <a:r>
              <a:rPr sz="1467" dirty="0">
                <a:latin typeface="Calibri"/>
                <a:cs typeface="Calibri"/>
              </a:rPr>
              <a:t>ə</a:t>
            </a:r>
            <a:r>
              <a:rPr sz="1467" dirty="0">
                <a:latin typeface="Palatino Linotype"/>
                <a:cs typeface="Palatino Linotype"/>
              </a:rPr>
              <a:t>s</a:t>
            </a:r>
            <a:r>
              <a:rPr sz="1467" dirty="0">
                <a:latin typeface="Calibri"/>
                <a:cs typeface="Calibri"/>
              </a:rPr>
              <a:t>ə</a:t>
            </a:r>
            <a:r>
              <a:rPr sz="1467" dirty="0">
                <a:latin typeface="Palatino Linotype"/>
                <a:cs typeface="Palatino Linotype"/>
              </a:rPr>
              <a:t>l</a:t>
            </a:r>
            <a:r>
              <a:rPr sz="1467" dirty="0">
                <a:latin typeface="Calibri"/>
                <a:cs typeface="Calibri"/>
              </a:rPr>
              <a:t>ə</a:t>
            </a:r>
            <a:r>
              <a:rPr sz="1467" dirty="0">
                <a:latin typeface="Palatino Linotype"/>
                <a:cs typeface="Palatino Linotype"/>
              </a:rPr>
              <a:t>n,</a:t>
            </a:r>
            <a:r>
              <a:rPr sz="1467" spc="-30" dirty="0">
                <a:latin typeface="Palatino Linotype"/>
                <a:cs typeface="Palatino Linotype"/>
              </a:rPr>
              <a:t> </a:t>
            </a:r>
            <a:r>
              <a:rPr sz="1467" spc="50" dirty="0">
                <a:latin typeface="Palatino Linotype"/>
                <a:cs typeface="Palatino Linotype"/>
              </a:rPr>
              <a:t>n</a:t>
            </a:r>
            <a:r>
              <a:rPr sz="1467" spc="-27" dirty="0">
                <a:latin typeface="Palatino Linotype"/>
                <a:cs typeface="Palatino Linotype"/>
              </a:rPr>
              <a:t> </a:t>
            </a:r>
            <a:r>
              <a:rPr sz="1467" spc="43" dirty="0">
                <a:latin typeface="Palatino Linotype"/>
                <a:cs typeface="Palatino Linotype"/>
              </a:rPr>
              <a:t>elementli</a:t>
            </a:r>
            <a:r>
              <a:rPr sz="1467" spc="-30" dirty="0">
                <a:latin typeface="Palatino Linotype"/>
                <a:cs typeface="Palatino Linotype"/>
              </a:rPr>
              <a:t> </a:t>
            </a:r>
            <a:r>
              <a:rPr sz="1467" spc="-7" dirty="0">
                <a:latin typeface="Palatino Linotype"/>
                <a:cs typeface="Palatino Linotype"/>
              </a:rPr>
              <a:t>massivd</a:t>
            </a:r>
            <a:r>
              <a:rPr sz="1467" spc="-7" dirty="0">
                <a:latin typeface="Calibri"/>
                <a:cs typeface="Calibri"/>
              </a:rPr>
              <a:t>ə </a:t>
            </a:r>
            <a:r>
              <a:rPr sz="1467" spc="47" dirty="0">
                <a:latin typeface="Palatino Linotype"/>
                <a:cs typeface="Palatino Linotype"/>
              </a:rPr>
              <a:t>binary</a:t>
            </a:r>
            <a:r>
              <a:rPr sz="1467" spc="-97" dirty="0">
                <a:latin typeface="Palatino Linotype"/>
                <a:cs typeface="Palatino Linotype"/>
              </a:rPr>
              <a:t> </a:t>
            </a:r>
            <a:r>
              <a:rPr sz="1467" spc="57" dirty="0">
                <a:latin typeface="Palatino Linotype"/>
                <a:cs typeface="Palatino Linotype"/>
              </a:rPr>
              <a:t>search</a:t>
            </a:r>
            <a:r>
              <a:rPr sz="1467" spc="-93" dirty="0">
                <a:latin typeface="Palatino Linotype"/>
                <a:cs typeface="Palatino Linotype"/>
              </a:rPr>
              <a:t> </a:t>
            </a:r>
            <a:r>
              <a:rPr sz="1467" spc="53" dirty="0">
                <a:latin typeface="Palatino Linotype"/>
                <a:cs typeface="Palatino Linotype"/>
              </a:rPr>
              <a:t>il</a:t>
            </a:r>
            <a:r>
              <a:rPr sz="1467" spc="53" dirty="0">
                <a:latin typeface="Calibri"/>
                <a:cs typeface="Calibri"/>
              </a:rPr>
              <a:t>ə</a:t>
            </a:r>
            <a:r>
              <a:rPr sz="1467" spc="-60" dirty="0">
                <a:latin typeface="Calibri"/>
                <a:cs typeface="Calibri"/>
              </a:rPr>
              <a:t> </a:t>
            </a:r>
            <a:r>
              <a:rPr sz="1467" spc="40" dirty="0">
                <a:latin typeface="Palatino Linotype"/>
                <a:cs typeface="Palatino Linotype"/>
              </a:rPr>
              <a:t>element </a:t>
            </a:r>
            <a:r>
              <a:rPr sz="1467" spc="70" dirty="0">
                <a:latin typeface="Palatino Linotype"/>
                <a:cs typeface="Palatino Linotype"/>
              </a:rPr>
              <a:t>axtarmaq</a:t>
            </a:r>
            <a:r>
              <a:rPr sz="1467" spc="-20" dirty="0">
                <a:latin typeface="Palatino Linotype"/>
                <a:cs typeface="Palatino Linotype"/>
              </a:rPr>
              <a:t> </a:t>
            </a:r>
            <a:r>
              <a:rPr sz="1467" dirty="0">
                <a:latin typeface="Palatino Linotype"/>
                <a:cs typeface="Palatino Linotype"/>
              </a:rPr>
              <a:t>üçün</a:t>
            </a:r>
            <a:r>
              <a:rPr sz="1467" spc="-17" dirty="0">
                <a:latin typeface="Palatino Linotype"/>
                <a:cs typeface="Palatino Linotype"/>
              </a:rPr>
              <a:t> </a:t>
            </a:r>
            <a:r>
              <a:rPr sz="1467" dirty="0">
                <a:latin typeface="Palatino Linotype"/>
                <a:cs typeface="Palatino Linotype"/>
              </a:rPr>
              <a:t>lazım</a:t>
            </a:r>
            <a:r>
              <a:rPr sz="1467" spc="-17" dirty="0">
                <a:latin typeface="Palatino Linotype"/>
                <a:cs typeface="Palatino Linotype"/>
              </a:rPr>
              <a:t> </a:t>
            </a:r>
            <a:r>
              <a:rPr sz="1467" spc="20" dirty="0">
                <a:latin typeface="Palatino Linotype"/>
                <a:cs typeface="Palatino Linotype"/>
              </a:rPr>
              <a:t>olan </a:t>
            </a:r>
            <a:r>
              <a:rPr sz="1467" spc="30" dirty="0">
                <a:latin typeface="Palatino Linotype"/>
                <a:cs typeface="Palatino Linotype"/>
              </a:rPr>
              <a:t>addımların</a:t>
            </a:r>
            <a:r>
              <a:rPr sz="1467" spc="-73" dirty="0">
                <a:latin typeface="Palatino Linotype"/>
                <a:cs typeface="Palatino Linotype"/>
              </a:rPr>
              <a:t> </a:t>
            </a:r>
            <a:r>
              <a:rPr sz="1467" dirty="0">
                <a:latin typeface="Palatino Linotype"/>
                <a:cs typeface="Palatino Linotype"/>
              </a:rPr>
              <a:t>sayı</a:t>
            </a:r>
            <a:r>
              <a:rPr sz="1467" spc="-73" dirty="0">
                <a:latin typeface="Palatino Linotype"/>
                <a:cs typeface="Palatino Linotype"/>
              </a:rPr>
              <a:t> </a:t>
            </a:r>
            <a:r>
              <a:rPr sz="1467" spc="63" dirty="0">
                <a:latin typeface="Palatino Linotype"/>
                <a:cs typeface="Palatino Linotype"/>
              </a:rPr>
              <a:t>t</a:t>
            </a:r>
            <a:r>
              <a:rPr sz="1467" spc="63" dirty="0">
                <a:latin typeface="Calibri"/>
                <a:cs typeface="Calibri"/>
              </a:rPr>
              <a:t>ə</a:t>
            </a:r>
            <a:r>
              <a:rPr sz="1467" spc="63" dirty="0">
                <a:latin typeface="Palatino Linotype"/>
                <a:cs typeface="Palatino Linotype"/>
              </a:rPr>
              <a:t>xmin</a:t>
            </a:r>
            <a:r>
              <a:rPr sz="1467" spc="63" dirty="0">
                <a:latin typeface="Calibri"/>
                <a:cs typeface="Calibri"/>
              </a:rPr>
              <a:t>ə</a:t>
            </a:r>
            <a:r>
              <a:rPr sz="1467" spc="63" dirty="0">
                <a:latin typeface="Palatino Linotype"/>
                <a:cs typeface="Palatino Linotype"/>
              </a:rPr>
              <a:t>n</a:t>
            </a:r>
            <a:r>
              <a:rPr sz="1467" spc="-73" dirty="0">
                <a:latin typeface="Palatino Linotype"/>
                <a:cs typeface="Palatino Linotype"/>
              </a:rPr>
              <a:t> </a:t>
            </a:r>
            <a:r>
              <a:rPr sz="1467" spc="-7" dirty="0">
                <a:latin typeface="Palatino Linotype"/>
                <a:cs typeface="Palatino Linotype"/>
              </a:rPr>
              <a:t>log</a:t>
            </a:r>
            <a:r>
              <a:rPr sz="1467" spc="-7" dirty="0">
                <a:latin typeface="Calibri"/>
                <a:cs typeface="Calibri"/>
              </a:rPr>
              <a:t>₂</a:t>
            </a:r>
            <a:r>
              <a:rPr sz="1467" spc="-7" dirty="0">
                <a:latin typeface="Palatino Linotype"/>
                <a:cs typeface="Palatino Linotype"/>
              </a:rPr>
              <a:t>(n) </a:t>
            </a:r>
            <a:r>
              <a:rPr sz="1467" spc="33" dirty="0">
                <a:latin typeface="Palatino Linotype"/>
                <a:cs typeface="Palatino Linotype"/>
              </a:rPr>
              <a:t>olacaq.</a:t>
            </a:r>
            <a:r>
              <a:rPr sz="1467" spc="-50" dirty="0">
                <a:latin typeface="Palatino Linotype"/>
                <a:cs typeface="Palatino Linotype"/>
              </a:rPr>
              <a:t> </a:t>
            </a:r>
            <a:r>
              <a:rPr sz="1467" dirty="0">
                <a:latin typeface="Palatino Linotype"/>
                <a:cs typeface="Palatino Linotype"/>
              </a:rPr>
              <a:t>Y</a:t>
            </a:r>
            <a:r>
              <a:rPr sz="1467" dirty="0">
                <a:latin typeface="Calibri"/>
                <a:cs typeface="Calibri"/>
              </a:rPr>
              <a:t>ə</a:t>
            </a:r>
            <a:r>
              <a:rPr sz="1467" dirty="0">
                <a:latin typeface="Palatino Linotype"/>
                <a:cs typeface="Palatino Linotype"/>
              </a:rPr>
              <a:t>ni,</a:t>
            </a:r>
            <a:r>
              <a:rPr sz="1467" spc="-47" dirty="0">
                <a:latin typeface="Palatino Linotype"/>
                <a:cs typeface="Palatino Linotype"/>
              </a:rPr>
              <a:t> </a:t>
            </a:r>
            <a:r>
              <a:rPr sz="1467" spc="60" dirty="0">
                <a:latin typeface="Calibri"/>
                <a:cs typeface="Calibri"/>
              </a:rPr>
              <a:t>ə</a:t>
            </a:r>
            <a:r>
              <a:rPr sz="1467" spc="60" dirty="0">
                <a:latin typeface="Palatino Linotype"/>
                <a:cs typeface="Palatino Linotype"/>
              </a:rPr>
              <a:t>g</a:t>
            </a:r>
            <a:r>
              <a:rPr sz="1467" spc="60" dirty="0">
                <a:latin typeface="Calibri"/>
                <a:cs typeface="Calibri"/>
              </a:rPr>
              <a:t>ə</a:t>
            </a:r>
            <a:r>
              <a:rPr sz="1467" spc="60" dirty="0">
                <a:latin typeface="Palatino Linotype"/>
                <a:cs typeface="Palatino Linotype"/>
              </a:rPr>
              <a:t>r</a:t>
            </a:r>
            <a:r>
              <a:rPr sz="1467" spc="-47" dirty="0">
                <a:latin typeface="Palatino Linotype"/>
                <a:cs typeface="Palatino Linotype"/>
              </a:rPr>
              <a:t> </a:t>
            </a:r>
            <a:r>
              <a:rPr sz="1467" dirty="0">
                <a:latin typeface="Palatino Linotype"/>
                <a:cs typeface="Palatino Linotype"/>
              </a:rPr>
              <a:t>massiv</a:t>
            </a:r>
            <a:r>
              <a:rPr sz="1467" spc="-47" dirty="0">
                <a:latin typeface="Palatino Linotype"/>
                <a:cs typeface="Palatino Linotype"/>
              </a:rPr>
              <a:t> </a:t>
            </a:r>
            <a:r>
              <a:rPr sz="1467" spc="70" dirty="0">
                <a:latin typeface="Palatino Linotype"/>
                <a:cs typeface="Palatino Linotype"/>
              </a:rPr>
              <a:t>1024 </a:t>
            </a:r>
            <a:r>
              <a:rPr sz="1467" spc="40" dirty="0">
                <a:latin typeface="Palatino Linotype"/>
                <a:cs typeface="Palatino Linotype"/>
              </a:rPr>
              <a:t>elementd</a:t>
            </a:r>
            <a:r>
              <a:rPr sz="1467" spc="40" dirty="0">
                <a:latin typeface="Calibri"/>
                <a:cs typeface="Calibri"/>
              </a:rPr>
              <a:t>ə</a:t>
            </a:r>
            <a:r>
              <a:rPr sz="1467" spc="40" dirty="0">
                <a:latin typeface="Palatino Linotype"/>
                <a:cs typeface="Palatino Linotype"/>
              </a:rPr>
              <a:t>n</a:t>
            </a:r>
            <a:r>
              <a:rPr sz="1467" spc="-87" dirty="0">
                <a:latin typeface="Palatino Linotype"/>
                <a:cs typeface="Palatino Linotype"/>
              </a:rPr>
              <a:t> </a:t>
            </a:r>
            <a:r>
              <a:rPr sz="1467" spc="57" dirty="0">
                <a:latin typeface="Palatino Linotype"/>
                <a:cs typeface="Palatino Linotype"/>
              </a:rPr>
              <a:t>ibar</a:t>
            </a:r>
            <a:r>
              <a:rPr sz="1467" spc="57" dirty="0">
                <a:latin typeface="Calibri"/>
                <a:cs typeface="Calibri"/>
              </a:rPr>
              <a:t>ə</a:t>
            </a:r>
            <a:r>
              <a:rPr sz="1467" spc="57" dirty="0">
                <a:latin typeface="Palatino Linotype"/>
                <a:cs typeface="Palatino Linotype"/>
              </a:rPr>
              <a:t>tdirs</a:t>
            </a:r>
            <a:r>
              <a:rPr sz="1467" spc="57" dirty="0">
                <a:latin typeface="Calibri"/>
                <a:cs typeface="Calibri"/>
              </a:rPr>
              <a:t>ə</a:t>
            </a:r>
            <a:r>
              <a:rPr sz="1467" spc="57" dirty="0">
                <a:latin typeface="Palatino Linotype"/>
                <a:cs typeface="Palatino Linotype"/>
              </a:rPr>
              <a:t>,</a:t>
            </a:r>
            <a:r>
              <a:rPr sz="1467" spc="-83" dirty="0">
                <a:latin typeface="Palatino Linotype"/>
                <a:cs typeface="Palatino Linotype"/>
              </a:rPr>
              <a:t> </a:t>
            </a:r>
            <a:r>
              <a:rPr sz="1467" spc="63" dirty="0">
                <a:latin typeface="Palatino Linotype"/>
                <a:cs typeface="Palatino Linotype"/>
              </a:rPr>
              <a:t>axtarış </a:t>
            </a:r>
            <a:r>
              <a:rPr sz="1467" spc="67" dirty="0">
                <a:latin typeface="Calibri"/>
                <a:cs typeface="Calibri"/>
              </a:rPr>
              <a:t>ə</a:t>
            </a:r>
            <a:r>
              <a:rPr sz="1467" spc="67" dirty="0">
                <a:latin typeface="Palatino Linotype"/>
                <a:cs typeface="Palatino Linotype"/>
              </a:rPr>
              <a:t>n</a:t>
            </a:r>
            <a:r>
              <a:rPr sz="1467" spc="-100" dirty="0">
                <a:latin typeface="Palatino Linotype"/>
                <a:cs typeface="Palatino Linotype"/>
              </a:rPr>
              <a:t> </a:t>
            </a:r>
            <a:r>
              <a:rPr sz="1467" spc="50" dirty="0">
                <a:latin typeface="Palatino Linotype"/>
                <a:cs typeface="Palatino Linotype"/>
              </a:rPr>
              <a:t>çox</a:t>
            </a:r>
            <a:r>
              <a:rPr sz="1467" spc="-97" dirty="0">
                <a:latin typeface="Palatino Linotype"/>
                <a:cs typeface="Palatino Linotype"/>
              </a:rPr>
              <a:t> </a:t>
            </a:r>
            <a:r>
              <a:rPr sz="1467" spc="60" dirty="0">
                <a:latin typeface="Palatino Linotype"/>
                <a:cs typeface="Palatino Linotype"/>
              </a:rPr>
              <a:t>10</a:t>
            </a:r>
            <a:r>
              <a:rPr sz="1467" spc="-97" dirty="0">
                <a:latin typeface="Palatino Linotype"/>
                <a:cs typeface="Palatino Linotype"/>
              </a:rPr>
              <a:t> </a:t>
            </a:r>
            <a:r>
              <a:rPr sz="1467" dirty="0">
                <a:latin typeface="Palatino Linotype"/>
                <a:cs typeface="Palatino Linotype"/>
              </a:rPr>
              <a:t>addımda</a:t>
            </a:r>
            <a:r>
              <a:rPr sz="1467" spc="-97" dirty="0">
                <a:latin typeface="Palatino Linotype"/>
                <a:cs typeface="Palatino Linotype"/>
              </a:rPr>
              <a:t> </a:t>
            </a:r>
            <a:r>
              <a:rPr sz="1467" spc="40" dirty="0">
                <a:latin typeface="Palatino Linotype"/>
                <a:cs typeface="Palatino Linotype"/>
              </a:rPr>
              <a:t>tamamlanacaq </a:t>
            </a:r>
            <a:r>
              <a:rPr sz="1467" spc="37" dirty="0">
                <a:latin typeface="Palatino Linotype"/>
                <a:cs typeface="Palatino Linotype"/>
              </a:rPr>
              <a:t>(çünki</a:t>
            </a:r>
            <a:r>
              <a:rPr sz="1467" spc="-93" dirty="0">
                <a:latin typeface="Palatino Linotype"/>
                <a:cs typeface="Palatino Linotype"/>
              </a:rPr>
              <a:t> </a:t>
            </a:r>
            <a:r>
              <a:rPr sz="1467" spc="33" dirty="0">
                <a:latin typeface="Palatino Linotype"/>
                <a:cs typeface="Palatino Linotype"/>
              </a:rPr>
              <a:t>log</a:t>
            </a:r>
            <a:r>
              <a:rPr sz="1467" spc="33" dirty="0">
                <a:latin typeface="Calibri"/>
                <a:cs typeface="Calibri"/>
              </a:rPr>
              <a:t>₂</a:t>
            </a:r>
            <a:r>
              <a:rPr sz="1467" spc="33" dirty="0">
                <a:latin typeface="Palatino Linotype"/>
                <a:cs typeface="Palatino Linotype"/>
              </a:rPr>
              <a:t>(1024)</a:t>
            </a:r>
            <a:r>
              <a:rPr sz="1467" spc="-93" dirty="0">
                <a:latin typeface="Palatino Linotype"/>
                <a:cs typeface="Palatino Linotype"/>
              </a:rPr>
              <a:t> </a:t>
            </a:r>
            <a:r>
              <a:rPr sz="1467" spc="43" dirty="0">
                <a:latin typeface="Palatino Linotype"/>
                <a:cs typeface="Palatino Linotype"/>
              </a:rPr>
              <a:t>=</a:t>
            </a:r>
            <a:r>
              <a:rPr sz="1467" spc="-93" dirty="0">
                <a:latin typeface="Palatino Linotype"/>
                <a:cs typeface="Palatino Linotype"/>
              </a:rPr>
              <a:t> </a:t>
            </a:r>
            <a:r>
              <a:rPr sz="1467" spc="23" dirty="0">
                <a:latin typeface="Palatino Linotype"/>
                <a:cs typeface="Palatino Linotype"/>
              </a:rPr>
              <a:t>10).</a:t>
            </a:r>
            <a:endParaRPr sz="1467">
              <a:latin typeface="Palatino Linotype"/>
              <a:cs typeface="Palatino Linotype"/>
            </a:endParaRPr>
          </a:p>
          <a:p>
            <a:pPr marL="8467" marR="3387" indent="-423" algn="ctr">
              <a:lnSpc>
                <a:spcPct val="116500"/>
              </a:lnSpc>
            </a:pPr>
            <a:r>
              <a:rPr sz="1467" dirty="0">
                <a:latin typeface="Palatino Linotype"/>
                <a:cs typeface="Palatino Linotype"/>
              </a:rPr>
              <a:t>Bu</a:t>
            </a:r>
            <a:r>
              <a:rPr sz="1467" spc="-70" dirty="0">
                <a:latin typeface="Palatino Linotype"/>
                <a:cs typeface="Palatino Linotype"/>
              </a:rPr>
              <a:t> </a:t>
            </a:r>
            <a:r>
              <a:rPr sz="1467" spc="47" dirty="0">
                <a:latin typeface="Palatino Linotype"/>
                <a:cs typeface="Palatino Linotype"/>
              </a:rPr>
              <a:t>alqoritm</a:t>
            </a:r>
            <a:r>
              <a:rPr sz="1467" spc="-70" dirty="0">
                <a:latin typeface="Palatino Linotype"/>
                <a:cs typeface="Palatino Linotype"/>
              </a:rPr>
              <a:t> </a:t>
            </a:r>
            <a:r>
              <a:rPr sz="1467" spc="-20" dirty="0">
                <a:latin typeface="Palatino Linotype"/>
                <a:cs typeface="Palatino Linotype"/>
              </a:rPr>
              <a:t>O(log</a:t>
            </a:r>
            <a:r>
              <a:rPr sz="1467" spc="-70" dirty="0">
                <a:latin typeface="Palatino Linotype"/>
                <a:cs typeface="Palatino Linotype"/>
              </a:rPr>
              <a:t> </a:t>
            </a:r>
            <a:r>
              <a:rPr sz="1467" spc="17" dirty="0">
                <a:latin typeface="Palatino Linotype"/>
                <a:cs typeface="Palatino Linotype"/>
              </a:rPr>
              <a:t>n) </a:t>
            </a:r>
            <a:r>
              <a:rPr sz="1467" spc="50" dirty="0">
                <a:latin typeface="Palatino Linotype"/>
                <a:cs typeface="Palatino Linotype"/>
              </a:rPr>
              <a:t>mür</a:t>
            </a:r>
            <a:r>
              <a:rPr sz="1467" spc="50" dirty="0">
                <a:latin typeface="Calibri"/>
                <a:cs typeface="Calibri"/>
              </a:rPr>
              <a:t>ə</a:t>
            </a:r>
            <a:r>
              <a:rPr sz="1467" spc="50" dirty="0">
                <a:latin typeface="Palatino Linotype"/>
                <a:cs typeface="Palatino Linotype"/>
              </a:rPr>
              <a:t>kk</a:t>
            </a:r>
            <a:r>
              <a:rPr sz="1467" spc="50" dirty="0">
                <a:latin typeface="Calibri"/>
                <a:cs typeface="Calibri"/>
              </a:rPr>
              <a:t>ə</a:t>
            </a:r>
            <a:r>
              <a:rPr sz="1467" spc="50" dirty="0">
                <a:latin typeface="Palatino Linotype"/>
                <a:cs typeface="Palatino Linotype"/>
              </a:rPr>
              <a:t>bliyin</a:t>
            </a:r>
            <a:r>
              <a:rPr sz="1467" spc="50" dirty="0">
                <a:latin typeface="Calibri"/>
                <a:cs typeface="Calibri"/>
              </a:rPr>
              <a:t>ə</a:t>
            </a:r>
            <a:r>
              <a:rPr sz="1467" spc="-57" dirty="0">
                <a:latin typeface="Calibri"/>
                <a:cs typeface="Calibri"/>
              </a:rPr>
              <a:t> </a:t>
            </a:r>
            <a:r>
              <a:rPr sz="1467" spc="40" dirty="0">
                <a:latin typeface="Palatino Linotype"/>
                <a:cs typeface="Palatino Linotype"/>
              </a:rPr>
              <a:t>malikdir,</a:t>
            </a:r>
            <a:r>
              <a:rPr sz="1467" spc="-90" dirty="0">
                <a:latin typeface="Palatino Linotype"/>
                <a:cs typeface="Palatino Linotype"/>
              </a:rPr>
              <a:t> </a:t>
            </a:r>
            <a:r>
              <a:rPr sz="1467" spc="30" dirty="0">
                <a:latin typeface="Palatino Linotype"/>
                <a:cs typeface="Palatino Linotype"/>
              </a:rPr>
              <a:t>çünki </a:t>
            </a:r>
            <a:r>
              <a:rPr sz="1467" spc="90" dirty="0">
                <a:latin typeface="Palatino Linotype"/>
                <a:cs typeface="Palatino Linotype"/>
              </a:rPr>
              <a:t>h</a:t>
            </a:r>
            <a:r>
              <a:rPr sz="1467" spc="90" dirty="0">
                <a:latin typeface="Calibri"/>
                <a:cs typeface="Calibri"/>
              </a:rPr>
              <a:t>ə</a:t>
            </a:r>
            <a:r>
              <a:rPr sz="1467" spc="90" dirty="0">
                <a:latin typeface="Palatino Linotype"/>
                <a:cs typeface="Palatino Linotype"/>
              </a:rPr>
              <a:t>r</a:t>
            </a:r>
            <a:r>
              <a:rPr sz="1467" spc="-83" dirty="0">
                <a:latin typeface="Palatino Linotype"/>
                <a:cs typeface="Palatino Linotype"/>
              </a:rPr>
              <a:t> </a:t>
            </a:r>
            <a:r>
              <a:rPr sz="1467" dirty="0">
                <a:latin typeface="Palatino Linotype"/>
                <a:cs typeface="Palatino Linotype"/>
              </a:rPr>
              <a:t>addımda</a:t>
            </a:r>
            <a:r>
              <a:rPr sz="1467" spc="-83" dirty="0">
                <a:latin typeface="Palatino Linotype"/>
                <a:cs typeface="Palatino Linotype"/>
              </a:rPr>
              <a:t> </a:t>
            </a:r>
            <a:r>
              <a:rPr sz="1467" spc="57" dirty="0">
                <a:latin typeface="Palatino Linotype"/>
                <a:cs typeface="Palatino Linotype"/>
              </a:rPr>
              <a:t>elementl</a:t>
            </a:r>
            <a:r>
              <a:rPr sz="1467" spc="57" dirty="0">
                <a:latin typeface="Calibri"/>
                <a:cs typeface="Calibri"/>
              </a:rPr>
              <a:t>ə</a:t>
            </a:r>
            <a:r>
              <a:rPr sz="1467" spc="57" dirty="0">
                <a:latin typeface="Palatino Linotype"/>
                <a:cs typeface="Palatino Linotype"/>
              </a:rPr>
              <a:t>rin</a:t>
            </a:r>
            <a:r>
              <a:rPr sz="1467" spc="-80" dirty="0">
                <a:latin typeface="Palatino Linotype"/>
                <a:cs typeface="Palatino Linotype"/>
              </a:rPr>
              <a:t> </a:t>
            </a:r>
            <a:r>
              <a:rPr sz="1467" dirty="0">
                <a:latin typeface="Palatino Linotype"/>
                <a:cs typeface="Palatino Linotype"/>
              </a:rPr>
              <a:t>sayı</a:t>
            </a:r>
            <a:r>
              <a:rPr sz="1467" spc="-83" dirty="0">
                <a:latin typeface="Palatino Linotype"/>
                <a:cs typeface="Palatino Linotype"/>
              </a:rPr>
              <a:t> </a:t>
            </a:r>
            <a:r>
              <a:rPr sz="1467" spc="37" dirty="0">
                <a:latin typeface="Palatino Linotype"/>
                <a:cs typeface="Palatino Linotype"/>
              </a:rPr>
              <a:t>iki </a:t>
            </a:r>
            <a:r>
              <a:rPr sz="1467" spc="47" dirty="0">
                <a:latin typeface="Palatino Linotype"/>
                <a:cs typeface="Palatino Linotype"/>
              </a:rPr>
              <a:t>d</a:t>
            </a:r>
            <a:r>
              <a:rPr sz="1467" spc="47" dirty="0">
                <a:latin typeface="Calibri"/>
                <a:cs typeface="Calibri"/>
              </a:rPr>
              <a:t>ə</a:t>
            </a:r>
            <a:r>
              <a:rPr sz="1467" spc="47" dirty="0">
                <a:latin typeface="Palatino Linotype"/>
                <a:cs typeface="Palatino Linotype"/>
              </a:rPr>
              <a:t>f</a:t>
            </a:r>
            <a:r>
              <a:rPr sz="1467" spc="47" dirty="0">
                <a:latin typeface="Calibri"/>
                <a:cs typeface="Calibri"/>
              </a:rPr>
              <a:t>ə</a:t>
            </a:r>
            <a:r>
              <a:rPr sz="1467" spc="-70" dirty="0">
                <a:latin typeface="Calibri"/>
                <a:cs typeface="Calibri"/>
              </a:rPr>
              <a:t> </a:t>
            </a:r>
            <a:r>
              <a:rPr sz="1467" spc="47" dirty="0">
                <a:latin typeface="Palatino Linotype"/>
                <a:cs typeface="Palatino Linotype"/>
              </a:rPr>
              <a:t>azalır.</a:t>
            </a:r>
            <a:endParaRPr sz="1467">
              <a:latin typeface="Palatino Linotype"/>
              <a:cs typeface="Palatino Linotype"/>
            </a:endParaRPr>
          </a:p>
        </p:txBody>
      </p:sp>
    </p:spTree>
    <p:extLst>
      <p:ext uri="{BB962C8B-B14F-4D97-AF65-F5344CB8AC3E}">
        <p14:creationId xmlns:p14="http://schemas.microsoft.com/office/powerpoint/2010/main" val="1538030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373737"/>
          </a:solidFill>
        </p:spPr>
        <p:txBody>
          <a:bodyPr wrap="square" lIns="0" tIns="0" rIns="0" bIns="0" rtlCol="0"/>
          <a:lstStyle/>
          <a:p>
            <a:endParaRPr/>
          </a:p>
        </p:txBody>
      </p:sp>
      <p:pic>
        <p:nvPicPr>
          <p:cNvPr id="3" name="object 3"/>
          <p:cNvPicPr/>
          <p:nvPr/>
        </p:nvPicPr>
        <p:blipFill>
          <a:blip r:embed="rId2" cstate="print"/>
          <a:stretch>
            <a:fillRect/>
          </a:stretch>
        </p:blipFill>
        <p:spPr>
          <a:xfrm>
            <a:off x="1610259" y="905771"/>
            <a:ext cx="8972548" cy="5048249"/>
          </a:xfrm>
          <a:prstGeom prst="rect">
            <a:avLst/>
          </a:prstGeom>
        </p:spPr>
      </p:pic>
    </p:spTree>
    <p:extLst>
      <p:ext uri="{BB962C8B-B14F-4D97-AF65-F5344CB8AC3E}">
        <p14:creationId xmlns:p14="http://schemas.microsoft.com/office/powerpoint/2010/main" val="2915236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lowchart of Binary Search Algorithm">
            <a:extLst>
              <a:ext uri="{FF2B5EF4-FFF2-40B4-BE49-F238E27FC236}">
                <a16:creationId xmlns:a16="http://schemas.microsoft.com/office/drawing/2014/main" id="{B417DA6D-0CB4-65B1-7377-8DBF85D825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0"/>
            <a:ext cx="53054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40BAF6A-5901-3B15-8896-67E77C8B2C53}"/>
              </a:ext>
            </a:extLst>
          </p:cNvPr>
          <p:cNvSpPr/>
          <p:nvPr/>
        </p:nvSpPr>
        <p:spPr>
          <a:xfrm>
            <a:off x="0" y="0"/>
            <a:ext cx="5283200" cy="68580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4F4379C-26F2-1C58-3D38-D5129D148C9E}"/>
              </a:ext>
            </a:extLst>
          </p:cNvPr>
          <p:cNvSpPr txBox="1"/>
          <p:nvPr/>
        </p:nvSpPr>
        <p:spPr>
          <a:xfrm>
            <a:off x="0" y="1193800"/>
            <a:ext cx="5283200" cy="1569660"/>
          </a:xfrm>
          <a:prstGeom prst="rect">
            <a:avLst/>
          </a:prstGeom>
          <a:noFill/>
        </p:spPr>
        <p:txBody>
          <a:bodyPr wrap="square" rtlCol="0">
            <a:spAutoFit/>
          </a:bodyPr>
          <a:lstStyle/>
          <a:p>
            <a:pPr algn="ctr"/>
            <a:r>
              <a:rPr lang="az-Latn-AZ" sz="4800" b="1" dirty="0"/>
              <a:t>Binary Search Flo</a:t>
            </a:r>
            <a:r>
              <a:rPr lang="en-US" sz="4800" b="1" dirty="0"/>
              <a:t>w</a:t>
            </a:r>
            <a:r>
              <a:rPr lang="az-Latn-AZ" sz="4800" b="1" dirty="0"/>
              <a:t>chart</a:t>
            </a:r>
            <a:endParaRPr lang="en-US" sz="4800" b="1" dirty="0"/>
          </a:p>
        </p:txBody>
      </p:sp>
    </p:spTree>
    <p:extLst>
      <p:ext uri="{BB962C8B-B14F-4D97-AF65-F5344CB8AC3E}">
        <p14:creationId xmlns:p14="http://schemas.microsoft.com/office/powerpoint/2010/main" val="1451709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230" y="0"/>
            <a:ext cx="914377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52387A4A-6108-633C-F11D-8358D2D85F97}"/>
              </a:ext>
            </a:extLst>
          </p:cNvPr>
          <p:cNvSpPr>
            <a:spLocks noGrp="1"/>
          </p:cNvSpPr>
          <p:nvPr>
            <p:ph type="title"/>
          </p:nvPr>
        </p:nvSpPr>
        <p:spPr>
          <a:xfrm>
            <a:off x="2127504" y="802957"/>
            <a:ext cx="3733482" cy="1454051"/>
          </a:xfrm>
        </p:spPr>
        <p:txBody>
          <a:bodyPr>
            <a:normAutofit/>
          </a:bodyPr>
          <a:lstStyle/>
          <a:p>
            <a:r>
              <a:rPr lang="en-US" sz="3600" dirty="0">
                <a:solidFill>
                  <a:schemeClr val="tx2"/>
                </a:solidFill>
              </a:rPr>
              <a:t>Ternary Search</a:t>
            </a:r>
          </a:p>
        </p:txBody>
      </p:sp>
      <p:sp>
        <p:nvSpPr>
          <p:cNvPr id="3" name="Content Placeholder 2">
            <a:extLst>
              <a:ext uri="{FF2B5EF4-FFF2-40B4-BE49-F238E27FC236}">
                <a16:creationId xmlns:a16="http://schemas.microsoft.com/office/drawing/2014/main" id="{396F985C-5856-F45C-F51A-F4DB36F8F0C9}"/>
              </a:ext>
            </a:extLst>
          </p:cNvPr>
          <p:cNvSpPr>
            <a:spLocks noGrp="1"/>
          </p:cNvSpPr>
          <p:nvPr>
            <p:ph idx="1"/>
          </p:nvPr>
        </p:nvSpPr>
        <p:spPr>
          <a:xfrm>
            <a:off x="2127504" y="2421684"/>
            <a:ext cx="3733184" cy="3639289"/>
          </a:xfrm>
        </p:spPr>
        <p:txBody>
          <a:bodyPr anchor="ctr">
            <a:normAutofit/>
          </a:bodyPr>
          <a:lstStyle/>
          <a:p>
            <a:pPr marL="0" indent="0">
              <a:buNone/>
            </a:pPr>
            <a:r>
              <a:rPr lang="az-Latn-AZ" sz="1800" dirty="0">
                <a:solidFill>
                  <a:schemeClr val="tx2"/>
                </a:solidFill>
              </a:rPr>
              <a:t>Ternary</a:t>
            </a:r>
            <a:r>
              <a:rPr lang="en-US" sz="1800" b="0" i="0" dirty="0">
                <a:solidFill>
                  <a:schemeClr val="tx2"/>
                </a:solidFill>
                <a:effectLst/>
              </a:rPr>
              <a:t> search </a:t>
            </a:r>
            <a:r>
              <a:rPr lang="az-Latn-AZ" sz="1800" b="0" i="0" dirty="0">
                <a:solidFill>
                  <a:schemeClr val="tx2"/>
                </a:solidFill>
                <a:effectLst/>
              </a:rPr>
              <a:t>- </a:t>
            </a:r>
            <a:r>
              <a:rPr lang="en-US" sz="1800" b="1" dirty="0" err="1">
                <a:solidFill>
                  <a:schemeClr val="tx2"/>
                </a:solidFill>
              </a:rPr>
              <a:t>Üçlü</a:t>
            </a:r>
            <a:r>
              <a:rPr lang="en-US" sz="1800" b="1" dirty="0">
                <a:solidFill>
                  <a:schemeClr val="tx2"/>
                </a:solidFill>
              </a:rPr>
              <a:t> </a:t>
            </a:r>
            <a:r>
              <a:rPr lang="en-US" sz="1800" b="1" dirty="0" err="1">
                <a:solidFill>
                  <a:schemeClr val="tx2"/>
                </a:solidFill>
              </a:rPr>
              <a:t>axtarış</a:t>
            </a:r>
            <a:r>
              <a:rPr lang="en-US" sz="1800" b="1" dirty="0">
                <a:solidFill>
                  <a:schemeClr val="tx2"/>
                </a:solidFill>
              </a:rPr>
              <a:t>,</a:t>
            </a:r>
            <a:r>
              <a:rPr lang="en-US" sz="1800" dirty="0">
                <a:solidFill>
                  <a:schemeClr val="tx2"/>
                </a:solidFill>
              </a:rPr>
              <a:t> </a:t>
            </a:r>
            <a:r>
              <a:rPr lang="en-US" sz="1800" dirty="0" err="1">
                <a:solidFill>
                  <a:schemeClr val="tx2"/>
                </a:solidFill>
              </a:rPr>
              <a:t>çeşidlənmiş</a:t>
            </a:r>
            <a:r>
              <a:rPr lang="en-US" sz="1800" dirty="0">
                <a:solidFill>
                  <a:schemeClr val="tx2"/>
                </a:solidFill>
              </a:rPr>
              <a:t> </a:t>
            </a:r>
            <a:r>
              <a:rPr lang="en-US" sz="1800" dirty="0" err="1">
                <a:solidFill>
                  <a:schemeClr val="tx2"/>
                </a:solidFill>
              </a:rPr>
              <a:t>massivdə</a:t>
            </a:r>
            <a:r>
              <a:rPr lang="en-US" sz="1800" dirty="0">
                <a:solidFill>
                  <a:schemeClr val="tx2"/>
                </a:solidFill>
              </a:rPr>
              <a:t> </a:t>
            </a:r>
            <a:r>
              <a:rPr lang="en-US" sz="1800" dirty="0" err="1">
                <a:solidFill>
                  <a:schemeClr val="tx2"/>
                </a:solidFill>
              </a:rPr>
              <a:t>hədəf</a:t>
            </a:r>
            <a:r>
              <a:rPr lang="en-US" sz="1800" dirty="0">
                <a:solidFill>
                  <a:schemeClr val="tx2"/>
                </a:solidFill>
              </a:rPr>
              <a:t> </a:t>
            </a:r>
            <a:r>
              <a:rPr lang="en-US" sz="1800" dirty="0" err="1">
                <a:solidFill>
                  <a:schemeClr val="tx2"/>
                </a:solidFill>
              </a:rPr>
              <a:t>dəyərin</a:t>
            </a:r>
            <a:r>
              <a:rPr lang="en-US" sz="1800" dirty="0">
                <a:solidFill>
                  <a:schemeClr val="tx2"/>
                </a:solidFill>
              </a:rPr>
              <a:t> </a:t>
            </a:r>
            <a:r>
              <a:rPr lang="en-US" sz="1800" dirty="0" err="1">
                <a:solidFill>
                  <a:schemeClr val="tx2"/>
                </a:solidFill>
              </a:rPr>
              <a:t>yerini</a:t>
            </a:r>
            <a:r>
              <a:rPr lang="en-US" sz="1800" dirty="0">
                <a:solidFill>
                  <a:schemeClr val="tx2"/>
                </a:solidFill>
              </a:rPr>
              <a:t> </a:t>
            </a:r>
            <a:r>
              <a:rPr lang="en-US" sz="1800" dirty="0" err="1">
                <a:solidFill>
                  <a:schemeClr val="tx2"/>
                </a:solidFill>
              </a:rPr>
              <a:t>tapmaq</a:t>
            </a:r>
            <a:r>
              <a:rPr lang="en-US" sz="1800" dirty="0">
                <a:solidFill>
                  <a:schemeClr val="tx2"/>
                </a:solidFill>
              </a:rPr>
              <a:t> </a:t>
            </a:r>
            <a:r>
              <a:rPr lang="en-US" sz="1800" dirty="0" err="1">
                <a:solidFill>
                  <a:schemeClr val="tx2"/>
                </a:solidFill>
              </a:rPr>
              <a:t>üçün</a:t>
            </a:r>
            <a:r>
              <a:rPr lang="en-US" sz="1800" dirty="0">
                <a:solidFill>
                  <a:schemeClr val="tx2"/>
                </a:solidFill>
              </a:rPr>
              <a:t> </a:t>
            </a:r>
            <a:r>
              <a:rPr lang="en-US" sz="1800" dirty="0" err="1">
                <a:solidFill>
                  <a:schemeClr val="tx2"/>
                </a:solidFill>
              </a:rPr>
              <a:t>istifadə</a:t>
            </a:r>
            <a:r>
              <a:rPr lang="en-US" sz="1800" dirty="0">
                <a:solidFill>
                  <a:schemeClr val="tx2"/>
                </a:solidFill>
              </a:rPr>
              <a:t> </a:t>
            </a:r>
            <a:r>
              <a:rPr lang="en-US" sz="1800" dirty="0" err="1">
                <a:solidFill>
                  <a:schemeClr val="tx2"/>
                </a:solidFill>
              </a:rPr>
              <a:t>edilən</a:t>
            </a:r>
            <a:r>
              <a:rPr lang="en-US" sz="1800" dirty="0">
                <a:solidFill>
                  <a:schemeClr val="tx2"/>
                </a:solidFill>
              </a:rPr>
              <a:t> </a:t>
            </a:r>
            <a:r>
              <a:rPr lang="en-US" sz="1800" dirty="0" err="1">
                <a:solidFill>
                  <a:schemeClr val="tx2"/>
                </a:solidFill>
              </a:rPr>
              <a:t>axtarış</a:t>
            </a:r>
            <a:r>
              <a:rPr lang="en-US" sz="1800" dirty="0">
                <a:solidFill>
                  <a:schemeClr val="tx2"/>
                </a:solidFill>
              </a:rPr>
              <a:t> </a:t>
            </a:r>
            <a:r>
              <a:rPr lang="en-US" sz="1800" dirty="0" err="1">
                <a:solidFill>
                  <a:schemeClr val="tx2"/>
                </a:solidFill>
              </a:rPr>
              <a:t>alqoritmidir</a:t>
            </a:r>
            <a:r>
              <a:rPr lang="en-US" sz="1800" dirty="0">
                <a:solidFill>
                  <a:schemeClr val="tx2"/>
                </a:solidFill>
              </a:rPr>
              <a:t>. O, </a:t>
            </a:r>
            <a:r>
              <a:rPr lang="az-Latn-AZ" sz="1800" u="sng" dirty="0">
                <a:solidFill>
                  <a:schemeClr val="tx2"/>
                </a:solidFill>
              </a:rPr>
              <a:t>ikili axtarışda </a:t>
            </a:r>
            <a:r>
              <a:rPr lang="en-US" sz="1800" dirty="0" err="1">
                <a:solidFill>
                  <a:schemeClr val="tx2"/>
                </a:solidFill>
              </a:rPr>
              <a:t>olduğu</a:t>
            </a:r>
            <a:r>
              <a:rPr lang="en-US" sz="1800" dirty="0">
                <a:solidFill>
                  <a:schemeClr val="tx2"/>
                </a:solidFill>
              </a:rPr>
              <a:t> </a:t>
            </a:r>
            <a:r>
              <a:rPr lang="en-US" sz="1800" dirty="0" err="1">
                <a:solidFill>
                  <a:schemeClr val="tx2"/>
                </a:solidFill>
              </a:rPr>
              <a:t>kimi</a:t>
            </a:r>
            <a:r>
              <a:rPr lang="en-US" sz="1800" dirty="0">
                <a:solidFill>
                  <a:schemeClr val="tx2"/>
                </a:solidFill>
              </a:rPr>
              <a:t> </a:t>
            </a:r>
            <a:r>
              <a:rPr lang="en-US" sz="1800" dirty="0" err="1">
                <a:solidFill>
                  <a:schemeClr val="tx2"/>
                </a:solidFill>
              </a:rPr>
              <a:t>massivi</a:t>
            </a:r>
            <a:r>
              <a:rPr lang="en-US" sz="1800" dirty="0">
                <a:solidFill>
                  <a:schemeClr val="tx2"/>
                </a:solidFill>
              </a:rPr>
              <a:t> </a:t>
            </a:r>
            <a:r>
              <a:rPr lang="en-US" sz="1800" dirty="0" err="1">
                <a:solidFill>
                  <a:schemeClr val="tx2"/>
                </a:solidFill>
              </a:rPr>
              <a:t>iki</a:t>
            </a:r>
            <a:r>
              <a:rPr lang="en-US" sz="1800" dirty="0">
                <a:solidFill>
                  <a:schemeClr val="tx2"/>
                </a:solidFill>
              </a:rPr>
              <a:t> </a:t>
            </a:r>
            <a:r>
              <a:rPr lang="en-US" sz="1800" dirty="0" err="1">
                <a:solidFill>
                  <a:schemeClr val="tx2"/>
                </a:solidFill>
              </a:rPr>
              <a:t>yerinə</a:t>
            </a:r>
            <a:r>
              <a:rPr lang="en-US" sz="1800" dirty="0">
                <a:solidFill>
                  <a:schemeClr val="tx2"/>
                </a:solidFill>
              </a:rPr>
              <a:t> </a:t>
            </a:r>
            <a:r>
              <a:rPr lang="en-US" sz="1800" b="1" dirty="0" err="1">
                <a:solidFill>
                  <a:schemeClr val="tx2"/>
                </a:solidFill>
              </a:rPr>
              <a:t>üç</a:t>
            </a:r>
            <a:r>
              <a:rPr lang="en-US" sz="1800" b="1" dirty="0">
                <a:solidFill>
                  <a:schemeClr val="tx2"/>
                </a:solidFill>
              </a:rPr>
              <a:t> </a:t>
            </a:r>
            <a:r>
              <a:rPr lang="en-US" sz="1800" b="1" dirty="0" err="1">
                <a:solidFill>
                  <a:schemeClr val="tx2"/>
                </a:solidFill>
              </a:rPr>
              <a:t>hissəyə</a:t>
            </a:r>
            <a:r>
              <a:rPr lang="en-US" sz="1800" dirty="0">
                <a:solidFill>
                  <a:schemeClr val="tx2"/>
                </a:solidFill>
              </a:rPr>
              <a:t> </a:t>
            </a:r>
            <a:r>
              <a:rPr lang="en-US" sz="1800" dirty="0" err="1">
                <a:solidFill>
                  <a:schemeClr val="tx2"/>
                </a:solidFill>
              </a:rPr>
              <a:t>bölmək</a:t>
            </a:r>
            <a:r>
              <a:rPr lang="en-US" sz="1800" dirty="0">
                <a:solidFill>
                  <a:schemeClr val="tx2"/>
                </a:solidFill>
              </a:rPr>
              <a:t> </a:t>
            </a:r>
            <a:r>
              <a:rPr lang="en-US" sz="1800" dirty="0" err="1">
                <a:solidFill>
                  <a:schemeClr val="tx2"/>
                </a:solidFill>
              </a:rPr>
              <a:t>prinsipi</a:t>
            </a:r>
            <a:r>
              <a:rPr lang="en-US" sz="1800" dirty="0">
                <a:solidFill>
                  <a:schemeClr val="tx2"/>
                </a:solidFill>
              </a:rPr>
              <a:t> </a:t>
            </a:r>
            <a:r>
              <a:rPr lang="en-US" sz="1800" dirty="0" err="1">
                <a:solidFill>
                  <a:schemeClr val="tx2"/>
                </a:solidFill>
              </a:rPr>
              <a:t>ilə</a:t>
            </a:r>
            <a:r>
              <a:rPr lang="en-US" sz="1800" dirty="0">
                <a:solidFill>
                  <a:schemeClr val="tx2"/>
                </a:solidFill>
              </a:rPr>
              <a:t> </a:t>
            </a:r>
            <a:r>
              <a:rPr lang="en-US" sz="1800" dirty="0" err="1">
                <a:solidFill>
                  <a:schemeClr val="tx2"/>
                </a:solidFill>
              </a:rPr>
              <a:t>işləyir</a:t>
            </a:r>
            <a:r>
              <a:rPr lang="en-US" sz="1800" dirty="0">
                <a:solidFill>
                  <a:schemeClr val="tx2"/>
                </a:solidFill>
              </a:rPr>
              <a:t> . </a:t>
            </a:r>
            <a:r>
              <a:rPr lang="en-US" sz="1800" dirty="0" err="1">
                <a:solidFill>
                  <a:schemeClr val="tx2"/>
                </a:solidFill>
              </a:rPr>
              <a:t>Əsas</a:t>
            </a:r>
            <a:r>
              <a:rPr lang="en-US" sz="1800" dirty="0">
                <a:solidFill>
                  <a:schemeClr val="tx2"/>
                </a:solidFill>
              </a:rPr>
              <a:t> </a:t>
            </a:r>
            <a:r>
              <a:rPr lang="en-US" sz="1800" dirty="0" err="1">
                <a:solidFill>
                  <a:schemeClr val="tx2"/>
                </a:solidFill>
              </a:rPr>
              <a:t>ideya</a:t>
            </a:r>
            <a:r>
              <a:rPr lang="en-US" sz="1800" dirty="0">
                <a:solidFill>
                  <a:schemeClr val="tx2"/>
                </a:solidFill>
              </a:rPr>
              <a:t>, </a:t>
            </a:r>
            <a:r>
              <a:rPr lang="en-US" sz="1800" dirty="0" err="1">
                <a:solidFill>
                  <a:schemeClr val="tx2"/>
                </a:solidFill>
              </a:rPr>
              <a:t>hədəf</a:t>
            </a:r>
            <a:r>
              <a:rPr lang="en-US" sz="1800" dirty="0">
                <a:solidFill>
                  <a:schemeClr val="tx2"/>
                </a:solidFill>
              </a:rPr>
              <a:t> </a:t>
            </a:r>
            <a:r>
              <a:rPr lang="en-US" sz="1800" dirty="0" err="1">
                <a:solidFill>
                  <a:schemeClr val="tx2"/>
                </a:solidFill>
              </a:rPr>
              <a:t>dəyərini</a:t>
            </a:r>
            <a:r>
              <a:rPr lang="en-US" sz="1800" dirty="0">
                <a:solidFill>
                  <a:schemeClr val="tx2"/>
                </a:solidFill>
              </a:rPr>
              <a:t> </a:t>
            </a:r>
            <a:r>
              <a:rPr lang="en-US" sz="1800" dirty="0" err="1">
                <a:solidFill>
                  <a:schemeClr val="tx2"/>
                </a:solidFill>
              </a:rPr>
              <a:t>massivi</a:t>
            </a:r>
            <a:r>
              <a:rPr lang="en-US" sz="1800" dirty="0">
                <a:solidFill>
                  <a:schemeClr val="tx2"/>
                </a:solidFill>
              </a:rPr>
              <a:t> </a:t>
            </a:r>
            <a:r>
              <a:rPr lang="en-US" sz="1800" b="1" dirty="0" err="1">
                <a:solidFill>
                  <a:schemeClr val="tx2"/>
                </a:solidFill>
              </a:rPr>
              <a:t>üç</a:t>
            </a:r>
            <a:r>
              <a:rPr lang="en-US" sz="1800" b="1" dirty="0">
                <a:solidFill>
                  <a:schemeClr val="tx2"/>
                </a:solidFill>
              </a:rPr>
              <a:t> </a:t>
            </a:r>
            <a:r>
              <a:rPr lang="en-US" sz="1800" b="1" dirty="0" err="1">
                <a:solidFill>
                  <a:schemeClr val="tx2"/>
                </a:solidFill>
              </a:rPr>
              <a:t>bərabər</a:t>
            </a:r>
            <a:r>
              <a:rPr lang="en-US" sz="1800" b="1" dirty="0">
                <a:solidFill>
                  <a:schemeClr val="tx2"/>
                </a:solidFill>
              </a:rPr>
              <a:t> </a:t>
            </a:r>
            <a:r>
              <a:rPr lang="en-US" sz="1800" b="1" dirty="0" err="1">
                <a:solidFill>
                  <a:schemeClr val="tx2"/>
                </a:solidFill>
              </a:rPr>
              <a:t>hissəyə</a:t>
            </a:r>
            <a:r>
              <a:rPr lang="en-US" sz="1800" dirty="0">
                <a:solidFill>
                  <a:schemeClr val="tx2"/>
                </a:solidFill>
              </a:rPr>
              <a:t> </a:t>
            </a:r>
            <a:r>
              <a:rPr lang="en-US" sz="1800" dirty="0" err="1">
                <a:solidFill>
                  <a:schemeClr val="tx2"/>
                </a:solidFill>
              </a:rPr>
              <a:t>bölən</a:t>
            </a:r>
            <a:r>
              <a:rPr lang="en-US" sz="1800" dirty="0">
                <a:solidFill>
                  <a:schemeClr val="tx2"/>
                </a:solidFill>
              </a:rPr>
              <a:t> </a:t>
            </a:r>
            <a:r>
              <a:rPr lang="en-US" sz="1800" dirty="0" err="1">
                <a:solidFill>
                  <a:schemeClr val="tx2"/>
                </a:solidFill>
              </a:rPr>
              <a:t>iki</a:t>
            </a:r>
            <a:r>
              <a:rPr lang="en-US" sz="1800" dirty="0">
                <a:solidFill>
                  <a:schemeClr val="tx2"/>
                </a:solidFill>
              </a:rPr>
              <a:t> </a:t>
            </a:r>
            <a:r>
              <a:rPr lang="en-US" sz="1800" dirty="0" err="1">
                <a:solidFill>
                  <a:schemeClr val="tx2"/>
                </a:solidFill>
              </a:rPr>
              <a:t>nöqtədəki</a:t>
            </a:r>
            <a:r>
              <a:rPr lang="en-US" sz="1800" dirty="0">
                <a:solidFill>
                  <a:schemeClr val="tx2"/>
                </a:solidFill>
              </a:rPr>
              <a:t> </a:t>
            </a:r>
            <a:r>
              <a:rPr lang="en-US" sz="1800" dirty="0" err="1">
                <a:solidFill>
                  <a:schemeClr val="tx2"/>
                </a:solidFill>
              </a:rPr>
              <a:t>elementlərlə</a:t>
            </a:r>
            <a:r>
              <a:rPr lang="en-US" sz="1800" dirty="0">
                <a:solidFill>
                  <a:schemeClr val="tx2"/>
                </a:solidFill>
              </a:rPr>
              <a:t> </a:t>
            </a:r>
            <a:r>
              <a:rPr lang="en-US" sz="1800" dirty="0" err="1">
                <a:solidFill>
                  <a:schemeClr val="tx2"/>
                </a:solidFill>
              </a:rPr>
              <a:t>müqayisə</a:t>
            </a:r>
            <a:r>
              <a:rPr lang="en-US" sz="1800" dirty="0">
                <a:solidFill>
                  <a:schemeClr val="tx2"/>
                </a:solidFill>
              </a:rPr>
              <a:t> </a:t>
            </a:r>
            <a:r>
              <a:rPr lang="en-US" sz="1800" dirty="0" err="1">
                <a:solidFill>
                  <a:schemeClr val="tx2"/>
                </a:solidFill>
              </a:rPr>
              <a:t>edərək</a:t>
            </a:r>
            <a:r>
              <a:rPr lang="en-US" sz="1800" dirty="0">
                <a:solidFill>
                  <a:schemeClr val="tx2"/>
                </a:solidFill>
              </a:rPr>
              <a:t> </a:t>
            </a:r>
            <a:r>
              <a:rPr lang="en-US" sz="1800" dirty="0" err="1">
                <a:solidFill>
                  <a:schemeClr val="tx2"/>
                </a:solidFill>
              </a:rPr>
              <a:t>axtarış</a:t>
            </a:r>
            <a:r>
              <a:rPr lang="en-US" sz="1800" dirty="0">
                <a:solidFill>
                  <a:schemeClr val="tx2"/>
                </a:solidFill>
              </a:rPr>
              <a:t> </a:t>
            </a:r>
            <a:r>
              <a:rPr lang="en-US" sz="1800" dirty="0" err="1">
                <a:solidFill>
                  <a:schemeClr val="tx2"/>
                </a:solidFill>
              </a:rPr>
              <a:t>sahəsini</a:t>
            </a:r>
            <a:r>
              <a:rPr lang="en-US" sz="1800" dirty="0">
                <a:solidFill>
                  <a:schemeClr val="tx2"/>
                </a:solidFill>
              </a:rPr>
              <a:t> </a:t>
            </a:r>
            <a:r>
              <a:rPr lang="en-US" sz="1800" dirty="0" err="1">
                <a:solidFill>
                  <a:schemeClr val="tx2"/>
                </a:solidFill>
              </a:rPr>
              <a:t>daraltmaqdır</a:t>
            </a:r>
            <a:r>
              <a:rPr lang="en-US" sz="1800" dirty="0">
                <a:solidFill>
                  <a:schemeClr val="tx2"/>
                </a:solidFill>
              </a:rPr>
              <a:t> .</a:t>
            </a:r>
            <a:r>
              <a:rPr lang="en-US" sz="1800" b="0" i="0" dirty="0">
                <a:solidFill>
                  <a:schemeClr val="tx2"/>
                </a:solidFill>
                <a:effectLst/>
              </a:rPr>
              <a:t> </a:t>
            </a:r>
            <a:endParaRPr lang="en-US" sz="1800" dirty="0">
              <a:solidFill>
                <a:schemeClr val="tx2"/>
              </a:solidFill>
            </a:endParaRP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01424" y="2"/>
            <a:ext cx="4366577"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pic>
        <p:nvPicPr>
          <p:cNvPr id="7" name="Graphic 6" descr="Research">
            <a:extLst>
              <a:ext uri="{FF2B5EF4-FFF2-40B4-BE49-F238E27FC236}">
                <a16:creationId xmlns:a16="http://schemas.microsoft.com/office/drawing/2014/main" id="{F0F0A49F-832E-4E95-F8DE-11B0FD974E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15295" y="1629090"/>
            <a:ext cx="2715016" cy="3620021"/>
          </a:xfrm>
          <a:prstGeom prst="rect">
            <a:avLst/>
          </a:prstGeom>
        </p:spPr>
      </p:pic>
    </p:spTree>
    <p:extLst>
      <p:ext uri="{BB962C8B-B14F-4D97-AF65-F5344CB8AC3E}">
        <p14:creationId xmlns:p14="http://schemas.microsoft.com/office/powerpoint/2010/main" val="612058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sus\Pictures\Screenshots\Screenshot 2024-10-06 14242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5371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sus\Pictures\Screenshots\Screenshot 2024-10-06 14255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0"/>
            <a:ext cx="913723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ube 2"/>
          <p:cNvSpPr/>
          <p:nvPr/>
        </p:nvSpPr>
        <p:spPr>
          <a:xfrm>
            <a:off x="10134601" y="6346698"/>
            <a:ext cx="460917" cy="382524"/>
          </a:xfrm>
          <a:prstGeom prst="cub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840911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asus\Pictures\Screenshots\Screenshot 2024-10-06 1426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ube 2"/>
          <p:cNvSpPr/>
          <p:nvPr/>
        </p:nvSpPr>
        <p:spPr>
          <a:xfrm>
            <a:off x="10134601" y="6346698"/>
            <a:ext cx="460917" cy="382524"/>
          </a:xfrm>
          <a:prstGeom prst="cub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180180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asus\Pictures\Screenshots\Screenshot 2024-10-06 14264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ube 2"/>
          <p:cNvSpPr/>
          <p:nvPr/>
        </p:nvSpPr>
        <p:spPr>
          <a:xfrm>
            <a:off x="10134601" y="6346698"/>
            <a:ext cx="460917" cy="382524"/>
          </a:xfrm>
          <a:prstGeom prst="cub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057506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asus\Pictures\Screenshots\Screenshot 2024-10-06 14272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ube 2"/>
          <p:cNvSpPr/>
          <p:nvPr/>
        </p:nvSpPr>
        <p:spPr>
          <a:xfrm>
            <a:off x="10134601" y="6346698"/>
            <a:ext cx="460917" cy="382524"/>
          </a:xfrm>
          <a:prstGeom prst="cub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4212103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DA1A2C-D367-4AC2-7200-F7C4A0BD130D}"/>
              </a:ext>
            </a:extLst>
          </p:cNvPr>
          <p:cNvSpPr>
            <a:spLocks noGrp="1"/>
          </p:cNvSpPr>
          <p:nvPr>
            <p:ph type="title"/>
          </p:nvPr>
        </p:nvSpPr>
        <p:spPr>
          <a:xfrm>
            <a:off x="6094105" y="802955"/>
            <a:ext cx="4977976" cy="1454051"/>
          </a:xfrm>
        </p:spPr>
        <p:txBody>
          <a:bodyPr>
            <a:normAutofit/>
          </a:bodyPr>
          <a:lstStyle/>
          <a:p>
            <a:r>
              <a:rPr lang="en-US" sz="3600">
                <a:solidFill>
                  <a:schemeClr val="tx2"/>
                </a:solidFill>
              </a:rPr>
              <a:t>Topics</a:t>
            </a:r>
          </a:p>
        </p:txBody>
      </p:sp>
      <p:pic>
        <p:nvPicPr>
          <p:cNvPr id="7" name="Graphic 6" descr="Magnifying glass">
            <a:extLst>
              <a:ext uri="{FF2B5EF4-FFF2-40B4-BE49-F238E27FC236}">
                <a16:creationId xmlns:a16="http://schemas.microsoft.com/office/drawing/2014/main" id="{6400EF2B-FEB7-5DAB-7F79-F79FD16324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3" name="Content Placeholder 2">
            <a:extLst>
              <a:ext uri="{FF2B5EF4-FFF2-40B4-BE49-F238E27FC236}">
                <a16:creationId xmlns:a16="http://schemas.microsoft.com/office/drawing/2014/main" id="{0CAB651C-9037-5CAF-7C58-EEA514AF0AA8}"/>
              </a:ext>
            </a:extLst>
          </p:cNvPr>
          <p:cNvSpPr>
            <a:spLocks noGrp="1"/>
          </p:cNvSpPr>
          <p:nvPr>
            <p:ph idx="1"/>
          </p:nvPr>
        </p:nvSpPr>
        <p:spPr>
          <a:xfrm>
            <a:off x="6090574" y="2421682"/>
            <a:ext cx="4977578" cy="3639289"/>
          </a:xfrm>
        </p:spPr>
        <p:txBody>
          <a:bodyPr anchor="ctr">
            <a:normAutofit/>
          </a:bodyPr>
          <a:lstStyle/>
          <a:p>
            <a:r>
              <a:rPr lang="en-US" sz="1800" b="1" dirty="0">
                <a:solidFill>
                  <a:schemeClr val="tx2"/>
                </a:solidFill>
                <a:latin typeface="Roboto" panose="02000000000000000000" pitchFamily="2" charset="0"/>
                <a:ea typeface="Roboto" panose="02000000000000000000" pitchFamily="2" charset="0"/>
                <a:cs typeface="Roboto" panose="02000000000000000000" pitchFamily="2" charset="0"/>
              </a:rPr>
              <a:t>What is Search Algorithm?</a:t>
            </a:r>
          </a:p>
          <a:p>
            <a:r>
              <a:rPr lang="en-US" sz="1800" b="1" i="0" dirty="0">
                <a:solidFill>
                  <a:schemeClr val="tx2"/>
                </a:solidFill>
                <a:effectLst/>
                <a:latin typeface="Roboto" panose="02000000000000000000" pitchFamily="2" charset="0"/>
              </a:rPr>
              <a:t>Linear Search</a:t>
            </a:r>
          </a:p>
          <a:p>
            <a:r>
              <a:rPr lang="en-US" sz="1800" b="1" i="0" dirty="0">
                <a:solidFill>
                  <a:schemeClr val="tx2"/>
                </a:solidFill>
                <a:effectLst/>
                <a:latin typeface="Roboto" panose="02000000000000000000" pitchFamily="2" charset="0"/>
              </a:rPr>
              <a:t>Binary Search</a:t>
            </a:r>
            <a:endParaRPr lang="en-US" sz="1800" b="1" dirty="0">
              <a:solidFill>
                <a:schemeClr val="tx2"/>
              </a:solidFill>
              <a:latin typeface="Roboto" panose="02000000000000000000" pitchFamily="2" charset="0"/>
            </a:endParaRPr>
          </a:p>
          <a:p>
            <a:r>
              <a:rPr lang="en-US" sz="1800" b="1" i="0" dirty="0">
                <a:solidFill>
                  <a:schemeClr val="tx2"/>
                </a:solidFill>
                <a:effectLst/>
                <a:latin typeface="Roboto" panose="02000000000000000000" pitchFamily="2" charset="0"/>
              </a:rPr>
              <a:t>Ternary Search</a:t>
            </a:r>
          </a:p>
          <a:p>
            <a:r>
              <a:rPr lang="en-US" sz="1800" b="1" i="0" dirty="0">
                <a:solidFill>
                  <a:schemeClr val="tx2"/>
                </a:solidFill>
                <a:effectLst/>
                <a:latin typeface="Roboto" panose="02000000000000000000" pitchFamily="2" charset="0"/>
              </a:rPr>
              <a:t>Jump Search</a:t>
            </a:r>
            <a:endParaRPr lang="en-US" sz="1800" b="1" dirty="0">
              <a:solidFill>
                <a:schemeClr val="tx2"/>
              </a:solidFill>
              <a:latin typeface="Roboto" panose="02000000000000000000" pitchFamily="2" charset="0"/>
            </a:endParaRPr>
          </a:p>
          <a:p>
            <a:r>
              <a:rPr lang="en-US" sz="1800" b="1" i="0" dirty="0">
                <a:solidFill>
                  <a:schemeClr val="tx2"/>
                </a:solidFill>
                <a:effectLst/>
                <a:latin typeface="Roboto" panose="02000000000000000000" pitchFamily="2" charset="0"/>
              </a:rPr>
              <a:t>Interpolation Search</a:t>
            </a:r>
          </a:p>
          <a:p>
            <a:r>
              <a:rPr lang="en-US" sz="1800" b="1" i="0" dirty="0">
                <a:solidFill>
                  <a:schemeClr val="tx2"/>
                </a:solidFill>
                <a:effectLst/>
                <a:latin typeface="Roboto" panose="02000000000000000000" pitchFamily="2" charset="0"/>
              </a:rPr>
              <a:t>Fibonacci Search</a:t>
            </a:r>
          </a:p>
          <a:p>
            <a:r>
              <a:rPr lang="en-US" sz="1800" b="1" dirty="0" err="1">
                <a:solidFill>
                  <a:schemeClr val="tx2"/>
                </a:solidFill>
                <a:latin typeface="Roboto" panose="02000000000000000000" pitchFamily="2" charset="0"/>
              </a:rPr>
              <a:t>Time&amp;Space</a:t>
            </a:r>
            <a:r>
              <a:rPr lang="en-US" sz="1800" b="1" dirty="0">
                <a:solidFill>
                  <a:schemeClr val="tx2"/>
                </a:solidFill>
                <a:latin typeface="Roboto" panose="02000000000000000000" pitchFamily="2" charset="0"/>
              </a:rPr>
              <a:t> Complexity</a:t>
            </a:r>
          </a:p>
          <a:p>
            <a:endParaRPr lang="en-US" sz="1800" dirty="0">
              <a:solidFill>
                <a:schemeClr val="tx2"/>
              </a:solidFill>
            </a:endParaRP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621053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asus\Pictures\Screenshots\Screenshot 2024-10-06 14273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ube 2"/>
          <p:cNvSpPr/>
          <p:nvPr/>
        </p:nvSpPr>
        <p:spPr>
          <a:xfrm>
            <a:off x="10134601" y="6346698"/>
            <a:ext cx="460917" cy="382524"/>
          </a:xfrm>
          <a:prstGeom prst="cub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35499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asus\Pictures\Screenshots\Screenshot 2024-10-06 14284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8723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ube 2"/>
          <p:cNvSpPr/>
          <p:nvPr/>
        </p:nvSpPr>
        <p:spPr>
          <a:xfrm>
            <a:off x="10134601" y="6346698"/>
            <a:ext cx="460917" cy="382524"/>
          </a:xfrm>
          <a:prstGeom prst="cub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38796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asus\Pictures\Screenshots\Screenshot 2024-10-06 14292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60324"/>
            <a:ext cx="9177657" cy="6918324"/>
          </a:xfrm>
          <a:prstGeom prst="rect">
            <a:avLst/>
          </a:prstGeom>
          <a:noFill/>
          <a:extLst>
            <a:ext uri="{909E8E84-426E-40DD-AFC4-6F175D3DCCD1}">
              <a14:hiddenFill xmlns:a14="http://schemas.microsoft.com/office/drawing/2010/main">
                <a:solidFill>
                  <a:srgbClr val="FFFFFF"/>
                </a:solidFill>
              </a14:hiddenFill>
            </a:ext>
          </a:extLst>
        </p:spPr>
      </p:pic>
      <p:sp>
        <p:nvSpPr>
          <p:cNvPr id="3" name="Cube 2"/>
          <p:cNvSpPr/>
          <p:nvPr/>
        </p:nvSpPr>
        <p:spPr>
          <a:xfrm>
            <a:off x="10134601" y="6346698"/>
            <a:ext cx="460917" cy="382524"/>
          </a:xfrm>
          <a:prstGeom prst="cub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6935913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asus\Pictures\Screenshots\Screenshot 2024-10-06 14294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ube 2"/>
          <p:cNvSpPr/>
          <p:nvPr/>
        </p:nvSpPr>
        <p:spPr>
          <a:xfrm>
            <a:off x="10134601" y="6346698"/>
            <a:ext cx="460917" cy="382524"/>
          </a:xfrm>
          <a:prstGeom prst="cub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8706594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asus\Pictures\Screenshots\Screenshot 2024-10-06 14302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4018"/>
            <a:ext cx="9144000" cy="6853983"/>
          </a:xfrm>
          <a:prstGeom prst="rect">
            <a:avLst/>
          </a:prstGeom>
          <a:noFill/>
          <a:extLst>
            <a:ext uri="{909E8E84-426E-40DD-AFC4-6F175D3DCCD1}">
              <a14:hiddenFill xmlns:a14="http://schemas.microsoft.com/office/drawing/2010/main">
                <a:solidFill>
                  <a:srgbClr val="FFFFFF"/>
                </a:solidFill>
              </a14:hiddenFill>
            </a:ext>
          </a:extLst>
        </p:spPr>
      </p:pic>
      <p:sp>
        <p:nvSpPr>
          <p:cNvPr id="3" name="Cube 2"/>
          <p:cNvSpPr/>
          <p:nvPr/>
        </p:nvSpPr>
        <p:spPr>
          <a:xfrm>
            <a:off x="10134601" y="6346698"/>
            <a:ext cx="460917" cy="382524"/>
          </a:xfrm>
          <a:prstGeom prst="cub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8704042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1" name="Freeform: Shape 30">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24001" y="0"/>
            <a:ext cx="4351565"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sp>
        <p:nvSpPr>
          <p:cNvPr id="2" name="Title 1">
            <a:extLst>
              <a:ext uri="{FF2B5EF4-FFF2-40B4-BE49-F238E27FC236}">
                <a16:creationId xmlns:a16="http://schemas.microsoft.com/office/drawing/2014/main" id="{53CFCB84-7146-BBBC-74F6-77DE5D69D5AE}"/>
              </a:ext>
            </a:extLst>
          </p:cNvPr>
          <p:cNvSpPr>
            <a:spLocks noGrp="1"/>
          </p:cNvSpPr>
          <p:nvPr>
            <p:ph type="title"/>
          </p:nvPr>
        </p:nvSpPr>
        <p:spPr>
          <a:xfrm>
            <a:off x="2104057" y="992094"/>
            <a:ext cx="2712685" cy="2795160"/>
          </a:xfrm>
        </p:spPr>
        <p:txBody>
          <a:bodyPr vert="horz" lIns="91440" tIns="45720" rIns="91440" bIns="45720" rtlCol="0" anchor="b">
            <a:normAutofit/>
          </a:bodyPr>
          <a:lstStyle/>
          <a:p>
            <a:pPr algn="ctr"/>
            <a:r>
              <a:rPr lang="en-US" dirty="0"/>
              <a:t>Ternary</a:t>
            </a:r>
            <a:r>
              <a:rPr lang="en-US" kern="1200" dirty="0">
                <a:solidFill>
                  <a:schemeClr val="tx1"/>
                </a:solidFill>
                <a:latin typeface="+mj-lt"/>
                <a:ea typeface="+mj-ea"/>
                <a:cs typeface="+mj-cs"/>
              </a:rPr>
              <a:t> Search Flowchart</a:t>
            </a:r>
          </a:p>
        </p:txBody>
      </p:sp>
      <p:pic>
        <p:nvPicPr>
          <p:cNvPr id="12290" name="Picture 2" descr="C:\Users\asus\Downloads\Ternary Searc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8499" y="0"/>
            <a:ext cx="517463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76890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7603" y="508840"/>
            <a:ext cx="3913469" cy="6239661"/>
            <a:chOff x="-19221" y="251144"/>
            <a:chExt cx="5217958" cy="6239661"/>
          </a:xfrm>
        </p:grpSpPr>
        <p:sp>
          <p:nvSpPr>
            <p:cNvPr id="26" name="Freeform: Shape 25">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sp>
          <p:nvSpPr>
            <p:cNvPr id="33" name="Freeform: Shape 32">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sp>
          <p:nvSpPr>
            <p:cNvPr id="28" name="Freeform: Shape 27">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sp>
          <p:nvSpPr>
            <p:cNvPr id="29" name="Freeform: Shape 28">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grpSp>
      <p:sp>
        <p:nvSpPr>
          <p:cNvPr id="2" name="Title 1">
            <a:extLst>
              <a:ext uri="{FF2B5EF4-FFF2-40B4-BE49-F238E27FC236}">
                <a16:creationId xmlns:a16="http://schemas.microsoft.com/office/drawing/2014/main" id="{11FD5E60-BE83-AF52-30D2-3E1BB98AEDB5}"/>
              </a:ext>
            </a:extLst>
          </p:cNvPr>
          <p:cNvSpPr>
            <a:spLocks noGrp="1"/>
          </p:cNvSpPr>
          <p:nvPr>
            <p:ph type="title"/>
          </p:nvPr>
        </p:nvSpPr>
        <p:spPr>
          <a:xfrm>
            <a:off x="1815351" y="1243013"/>
            <a:ext cx="2891790" cy="4371974"/>
          </a:xfrm>
        </p:spPr>
        <p:txBody>
          <a:bodyPr>
            <a:normAutofit/>
          </a:bodyPr>
          <a:lstStyle/>
          <a:p>
            <a:r>
              <a:rPr lang="en-US" sz="3600" dirty="0">
                <a:solidFill>
                  <a:schemeClr val="tx2"/>
                </a:solidFill>
              </a:rPr>
              <a:t>Ternary</a:t>
            </a:r>
            <a:r>
              <a:rPr lang="en-US" sz="3600" kern="1200" dirty="0">
                <a:solidFill>
                  <a:schemeClr val="tx2"/>
                </a:solidFill>
                <a:latin typeface="+mj-lt"/>
                <a:ea typeface="+mj-ea"/>
                <a:cs typeface="+mj-cs"/>
              </a:rPr>
              <a:t> Search Code in C#</a:t>
            </a:r>
            <a:endParaRPr lang="en-US" sz="3600" dirty="0">
              <a:solidFill>
                <a:schemeClr val="tx2"/>
              </a:solidFill>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248921"/>
            <a:ext cx="4800600" cy="6383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9297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DA1A2C-D367-4AC2-7200-F7C4A0BD130D}"/>
              </a:ext>
            </a:extLst>
          </p:cNvPr>
          <p:cNvSpPr>
            <a:spLocks noGrp="1"/>
          </p:cNvSpPr>
          <p:nvPr>
            <p:ph type="title"/>
          </p:nvPr>
        </p:nvSpPr>
        <p:spPr>
          <a:xfrm>
            <a:off x="6094105" y="522515"/>
            <a:ext cx="4977976" cy="1303110"/>
          </a:xfrm>
        </p:spPr>
        <p:txBody>
          <a:bodyPr>
            <a:normAutofit/>
          </a:bodyPr>
          <a:lstStyle/>
          <a:p>
            <a:r>
              <a:rPr lang="en-US" sz="3600" b="1" dirty="0">
                <a:solidFill>
                  <a:schemeClr val="tx2"/>
                </a:solidFill>
              </a:rPr>
              <a:t>Jump search</a:t>
            </a:r>
          </a:p>
        </p:txBody>
      </p:sp>
      <p:pic>
        <p:nvPicPr>
          <p:cNvPr id="7" name="Graphic 6" descr="Magnifying glass">
            <a:extLst>
              <a:ext uri="{FF2B5EF4-FFF2-40B4-BE49-F238E27FC236}">
                <a16:creationId xmlns:a16="http://schemas.microsoft.com/office/drawing/2014/main" id="{6400EF2B-FEB7-5DAB-7F79-F79FD16324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Content Placeholder 4">
            <a:extLst>
              <a:ext uri="{FF2B5EF4-FFF2-40B4-BE49-F238E27FC236}">
                <a16:creationId xmlns:a16="http://schemas.microsoft.com/office/drawing/2014/main" id="{9F5D0A51-3B96-CC2D-05C0-5DFE12CE751C}"/>
              </a:ext>
            </a:extLst>
          </p:cNvPr>
          <p:cNvSpPr>
            <a:spLocks noGrp="1"/>
          </p:cNvSpPr>
          <p:nvPr>
            <p:ph idx="1"/>
          </p:nvPr>
        </p:nvSpPr>
        <p:spPr>
          <a:xfrm>
            <a:off x="5649521" y="1793846"/>
            <a:ext cx="5422560" cy="4098781"/>
          </a:xfrm>
        </p:spPr>
        <p:txBody>
          <a:bodyPr>
            <a:normAutofit/>
          </a:bodyPr>
          <a:lstStyle/>
          <a:p>
            <a:pPr marL="0" indent="0">
              <a:buNone/>
            </a:pPr>
            <a:r>
              <a:rPr lang="en-US" dirty="0"/>
              <a:t>Jump Search, Linear Search və Binary Search arasında yerləşən bir axtarış alqoritmidir. Axtarış prosesi zamanı siyahıdan müəyyən addımlar (tullanmalar) atlayaraq keçir və əgər axtarılan element tapılmırsa, daha kiçik addımlarla linear axtarışa qayıdır. Bu alqoritm sıralanmış siyahılarda istifadə olunur.</a:t>
            </a:r>
          </a:p>
        </p:txBody>
      </p:sp>
    </p:spTree>
    <p:extLst>
      <p:ext uri="{BB962C8B-B14F-4D97-AF65-F5344CB8AC3E}">
        <p14:creationId xmlns:p14="http://schemas.microsoft.com/office/powerpoint/2010/main" val="28711737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14E6CF-894D-5C4D-2E36-3242D08AB1B9}"/>
              </a:ext>
            </a:extLst>
          </p:cNvPr>
          <p:cNvSpPr>
            <a:spLocks noGrp="1"/>
          </p:cNvSpPr>
          <p:nvPr>
            <p:ph type="title"/>
          </p:nvPr>
        </p:nvSpPr>
        <p:spPr>
          <a:xfrm>
            <a:off x="16843" y="1022914"/>
            <a:ext cx="4234073" cy="4650098"/>
          </a:xfrm>
        </p:spPr>
        <p:txBody>
          <a:bodyPr>
            <a:normAutofit/>
          </a:bodyPr>
          <a:lstStyle/>
          <a:p>
            <a:r>
              <a:rPr lang="tr-TR" sz="5400" b="1" dirty="0" err="1"/>
              <a:t>Üstünlükləri</a:t>
            </a:r>
            <a:r>
              <a:rPr lang="en-US" sz="5400" b="1" dirty="0"/>
              <a:t> </a:t>
            </a:r>
            <a:r>
              <a:rPr lang="tr-TR" sz="5400" b="1" dirty="0" err="1"/>
              <a:t>və</a:t>
            </a:r>
            <a:r>
              <a:rPr lang="en-US" sz="5400" b="1" dirty="0"/>
              <a:t> </a:t>
            </a:r>
            <a:r>
              <a:rPr lang="tr-TR" sz="5400" b="1" dirty="0"/>
              <a:t>çatışmayan </a:t>
            </a:r>
            <a:r>
              <a:rPr lang="tr-TR" sz="5400" b="1" dirty="0" err="1"/>
              <a:t>cəhətləri</a:t>
            </a:r>
            <a:r>
              <a:rPr lang="en-US" sz="5400" b="1" dirty="0"/>
              <a:t> </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8F62E6D-38B7-FAF6-7E1B-A0CC7028C686}"/>
              </a:ext>
            </a:extLst>
          </p:cNvPr>
          <p:cNvSpPr>
            <a:spLocks noGrp="1"/>
          </p:cNvSpPr>
          <p:nvPr>
            <p:ph idx="1"/>
          </p:nvPr>
        </p:nvSpPr>
        <p:spPr>
          <a:xfrm>
            <a:off x="4811695" y="552090"/>
            <a:ext cx="6834029" cy="5658005"/>
          </a:xfrm>
        </p:spPr>
        <p:txBody>
          <a:bodyPr anchor="ctr">
            <a:normAutofit/>
          </a:bodyPr>
          <a:lstStyle/>
          <a:p>
            <a:pPr marL="0" indent="0">
              <a:buNone/>
            </a:pPr>
            <a:r>
              <a:rPr lang="tr-TR" sz="3200" dirty="0" err="1"/>
              <a:t>Üstünlüklər</a:t>
            </a:r>
            <a:r>
              <a:rPr lang="tr-TR" sz="3200" dirty="0"/>
              <a:t> : Sıralanmış </a:t>
            </a:r>
            <a:r>
              <a:rPr lang="tr-TR" sz="3200" dirty="0" err="1"/>
              <a:t>siyahılarda</a:t>
            </a:r>
            <a:r>
              <a:rPr lang="tr-TR" sz="3200" dirty="0"/>
              <a:t> daha </a:t>
            </a:r>
            <a:r>
              <a:rPr lang="tr-TR" sz="3200" dirty="0" err="1"/>
              <a:t>sürətli</a:t>
            </a:r>
            <a:r>
              <a:rPr lang="tr-TR" sz="3200" dirty="0"/>
              <a:t> </a:t>
            </a:r>
            <a:r>
              <a:rPr lang="tr-TR" sz="3200" dirty="0" err="1"/>
              <a:t>işləyir</a:t>
            </a:r>
            <a:r>
              <a:rPr lang="tr-TR" sz="3200" dirty="0"/>
              <a:t>. Daha az </a:t>
            </a:r>
            <a:r>
              <a:rPr lang="tr-TR" sz="3200" dirty="0" err="1"/>
              <a:t>yaddaş</a:t>
            </a:r>
            <a:r>
              <a:rPr lang="tr-TR" sz="3200" dirty="0"/>
              <a:t> </a:t>
            </a:r>
            <a:r>
              <a:rPr lang="tr-TR" sz="3200" dirty="0" err="1"/>
              <a:t>tələb</a:t>
            </a:r>
            <a:r>
              <a:rPr lang="tr-TR" sz="3200" dirty="0"/>
              <a:t> </a:t>
            </a:r>
            <a:r>
              <a:rPr lang="tr-TR" sz="3200" dirty="0" err="1"/>
              <a:t>edir</a:t>
            </a:r>
            <a:r>
              <a:rPr lang="tr-TR" sz="3200" dirty="0"/>
              <a:t>: </a:t>
            </a:r>
            <a:r>
              <a:rPr lang="tr-TR" sz="3200" dirty="0" err="1"/>
              <a:t>Jump</a:t>
            </a:r>
            <a:r>
              <a:rPr lang="tr-TR" sz="3200" dirty="0"/>
              <a:t> </a:t>
            </a:r>
            <a:r>
              <a:rPr lang="tr-TR" sz="3200" dirty="0" err="1"/>
              <a:t>Search</a:t>
            </a:r>
            <a:r>
              <a:rPr lang="tr-TR" sz="3200" dirty="0"/>
              <a:t> </a:t>
            </a:r>
            <a:r>
              <a:rPr lang="tr-TR" sz="3200" dirty="0" err="1"/>
              <a:t>əlavə</a:t>
            </a:r>
            <a:r>
              <a:rPr lang="tr-TR" sz="3200" dirty="0"/>
              <a:t> </a:t>
            </a:r>
            <a:r>
              <a:rPr lang="tr-TR" sz="3200" dirty="0" err="1"/>
              <a:t>yaddaş</a:t>
            </a:r>
            <a:r>
              <a:rPr lang="tr-TR" sz="3200" dirty="0"/>
              <a:t> </a:t>
            </a:r>
            <a:r>
              <a:rPr lang="tr-TR" sz="3200" dirty="0" err="1"/>
              <a:t>sahəsinə</a:t>
            </a:r>
            <a:r>
              <a:rPr lang="tr-TR" sz="3200" dirty="0"/>
              <a:t> </a:t>
            </a:r>
            <a:r>
              <a:rPr lang="tr-TR" sz="3200" dirty="0" err="1"/>
              <a:t>ehtiyac</a:t>
            </a:r>
            <a:r>
              <a:rPr lang="tr-TR" sz="3200" dirty="0"/>
              <a:t> </a:t>
            </a:r>
            <a:r>
              <a:rPr lang="tr-TR" sz="3200" dirty="0" err="1"/>
              <a:t>duymur</a:t>
            </a:r>
            <a:r>
              <a:rPr lang="tr-TR" sz="3200" dirty="0"/>
              <a:t>.</a:t>
            </a:r>
            <a:endParaRPr lang="en-US" sz="3200" dirty="0"/>
          </a:p>
          <a:p>
            <a:pPr marL="0" indent="0">
              <a:buNone/>
            </a:pPr>
            <a:r>
              <a:rPr lang="tr-TR" sz="3200" dirty="0"/>
              <a:t>  çatışmayan </a:t>
            </a:r>
            <a:r>
              <a:rPr lang="tr-TR" sz="3200" dirty="0" err="1"/>
              <a:t>cəhətlər</a:t>
            </a:r>
            <a:r>
              <a:rPr lang="en-US" sz="3200" dirty="0"/>
              <a:t>:</a:t>
            </a:r>
            <a:r>
              <a:rPr lang="en-US" sz="3200" dirty="0" err="1"/>
              <a:t>Sıralanmamış</a:t>
            </a:r>
            <a:r>
              <a:rPr lang="en-US" sz="3200" dirty="0"/>
              <a:t> </a:t>
            </a:r>
            <a:r>
              <a:rPr lang="en-US" sz="3200" dirty="0" err="1"/>
              <a:t>siyahılarda</a:t>
            </a:r>
            <a:r>
              <a:rPr lang="en-US" sz="3200" dirty="0"/>
              <a:t> </a:t>
            </a:r>
            <a:r>
              <a:rPr lang="en-US" sz="3200" dirty="0" err="1"/>
              <a:t>işləmir</a:t>
            </a:r>
            <a:r>
              <a:rPr lang="en-US" sz="3200" dirty="0"/>
              <a:t>. </a:t>
            </a:r>
            <a:r>
              <a:rPr lang="en-US" sz="3200" dirty="0" err="1"/>
              <a:t>Çox</a:t>
            </a:r>
            <a:r>
              <a:rPr lang="en-US" sz="3200" dirty="0"/>
              <a:t> </a:t>
            </a:r>
            <a:r>
              <a:rPr lang="en-US" sz="3200" dirty="0" err="1"/>
              <a:t>böyük</a:t>
            </a:r>
            <a:r>
              <a:rPr lang="en-US" sz="3200" dirty="0"/>
              <a:t> </a:t>
            </a:r>
            <a:r>
              <a:rPr lang="en-US" sz="3200" dirty="0" err="1"/>
              <a:t>siyahılar</a:t>
            </a:r>
            <a:r>
              <a:rPr lang="en-US" sz="3200" dirty="0"/>
              <a:t> </a:t>
            </a:r>
            <a:r>
              <a:rPr lang="en-US" sz="3200" dirty="0" err="1"/>
              <a:t>üçün</a:t>
            </a:r>
            <a:r>
              <a:rPr lang="en-US" sz="3200" dirty="0"/>
              <a:t> Binary Search </a:t>
            </a:r>
            <a:r>
              <a:rPr lang="en-US" sz="3200" dirty="0" err="1"/>
              <a:t>daha</a:t>
            </a:r>
            <a:r>
              <a:rPr lang="en-US" sz="3200" dirty="0"/>
              <a:t> </a:t>
            </a:r>
            <a:r>
              <a:rPr lang="en-US" sz="3200" dirty="0" err="1"/>
              <a:t>səmərəli</a:t>
            </a:r>
            <a:r>
              <a:rPr lang="en-US" sz="3200" dirty="0"/>
              <a:t> </a:t>
            </a:r>
            <a:r>
              <a:rPr lang="en-US" sz="3200" dirty="0" err="1"/>
              <a:t>ola</a:t>
            </a:r>
            <a:r>
              <a:rPr lang="en-US" sz="3200" dirty="0"/>
              <a:t> </a:t>
            </a:r>
            <a:r>
              <a:rPr lang="en-US" sz="3200" dirty="0" err="1"/>
              <a:t>bilər</a:t>
            </a:r>
            <a:r>
              <a:rPr lang="en-US" sz="3200" dirty="0"/>
              <a:t>.</a:t>
            </a:r>
          </a:p>
        </p:txBody>
      </p:sp>
    </p:spTree>
    <p:extLst>
      <p:ext uri="{BB962C8B-B14F-4D97-AF65-F5344CB8AC3E}">
        <p14:creationId xmlns:p14="http://schemas.microsoft.com/office/powerpoint/2010/main" val="11274387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D8E16FAB-7BF7-BC37-D8DC-48F4D1892050}"/>
              </a:ext>
            </a:extLst>
          </p:cNvPr>
          <p:cNvGraphicFramePr>
            <a:graphicFrameLocks noGrp="1"/>
          </p:cNvGraphicFramePr>
          <p:nvPr>
            <p:ph idx="1"/>
          </p:nvPr>
        </p:nvGraphicFramePr>
        <p:xfrm>
          <a:off x="318859" y="643314"/>
          <a:ext cx="11873141" cy="51312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82696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14E6CF-894D-5C4D-2E36-3242D08AB1B9}"/>
              </a:ext>
            </a:extLst>
          </p:cNvPr>
          <p:cNvSpPr>
            <a:spLocks noGrp="1"/>
          </p:cNvSpPr>
          <p:nvPr>
            <p:ph type="title"/>
          </p:nvPr>
        </p:nvSpPr>
        <p:spPr>
          <a:xfrm>
            <a:off x="841248" y="548640"/>
            <a:ext cx="3600860" cy="5431536"/>
          </a:xfrm>
        </p:spPr>
        <p:txBody>
          <a:bodyPr>
            <a:normAutofit/>
          </a:bodyPr>
          <a:lstStyle/>
          <a:p>
            <a:r>
              <a:rPr lang="en-US" sz="5400" dirty="0"/>
              <a:t>Searching Algorithm</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8F62E6D-38B7-FAF6-7E1B-A0CC7028C686}"/>
              </a:ext>
            </a:extLst>
          </p:cNvPr>
          <p:cNvSpPr>
            <a:spLocks noGrp="1"/>
          </p:cNvSpPr>
          <p:nvPr>
            <p:ph idx="1"/>
          </p:nvPr>
        </p:nvSpPr>
        <p:spPr>
          <a:xfrm>
            <a:off x="5126418" y="552091"/>
            <a:ext cx="6224335" cy="5431536"/>
          </a:xfrm>
        </p:spPr>
        <p:txBody>
          <a:bodyPr anchor="ctr">
            <a:normAutofit/>
          </a:bodyPr>
          <a:lstStyle/>
          <a:p>
            <a:pPr marL="0" indent="0">
              <a:buNone/>
            </a:pPr>
            <a:r>
              <a:rPr lang="en-US" sz="2200" dirty="0"/>
              <a:t>Searching algorithms are methods or procedures used to find an element within a collection of data. These algorithms are widely used in computer science and are crucial for tasks like searching for a particular record in a database, finding an element in a sorted list, or locating a file on a computer.</a:t>
            </a:r>
          </a:p>
        </p:txBody>
      </p:sp>
    </p:spTree>
    <p:extLst>
      <p:ext uri="{BB962C8B-B14F-4D97-AF65-F5344CB8AC3E}">
        <p14:creationId xmlns:p14="http://schemas.microsoft.com/office/powerpoint/2010/main" val="15268292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16DA29C2-FA78-51FF-2340-E557392689F9}"/>
              </a:ext>
            </a:extLst>
          </p:cNvPr>
          <p:cNvSpPr>
            <a:spLocks noGrp="1"/>
          </p:cNvSpPr>
          <p:nvPr>
            <p:ph type="title"/>
          </p:nvPr>
        </p:nvSpPr>
        <p:spPr>
          <a:xfrm>
            <a:off x="268225" y="3998019"/>
            <a:ext cx="4437887" cy="1854142"/>
          </a:xfrm>
        </p:spPr>
        <p:txBody>
          <a:bodyPr>
            <a:normAutofit/>
          </a:bodyPr>
          <a:lstStyle/>
          <a:p>
            <a:r>
              <a:rPr lang="tr-TR" dirty="0"/>
              <a:t> Zaman </a:t>
            </a:r>
            <a:r>
              <a:rPr lang="tr-TR" dirty="0" err="1"/>
              <a:t>mürəkkəbliyi</a:t>
            </a:r>
            <a:r>
              <a:rPr lang="tr-TR" dirty="0"/>
              <a:t> : </a:t>
            </a:r>
            <a:endParaRPr lang="en-US" dirty="0"/>
          </a:p>
        </p:txBody>
      </p:sp>
      <p:sp>
        <p:nvSpPr>
          <p:cNvPr id="29" name="Arc 28">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Metin kutusu 7">
            <a:extLst>
              <a:ext uri="{FF2B5EF4-FFF2-40B4-BE49-F238E27FC236}">
                <a16:creationId xmlns:a16="http://schemas.microsoft.com/office/drawing/2014/main" id="{88010723-1266-90DB-A68C-E4E9CE088643}"/>
              </a:ext>
            </a:extLst>
          </p:cNvPr>
          <p:cNvSpPr txBox="1"/>
          <p:nvPr/>
        </p:nvSpPr>
        <p:spPr>
          <a:xfrm>
            <a:off x="268225" y="807748"/>
            <a:ext cx="3924812" cy="2308324"/>
          </a:xfrm>
          <a:prstGeom prst="rect">
            <a:avLst/>
          </a:prstGeom>
          <a:noFill/>
        </p:spPr>
        <p:txBody>
          <a:bodyPr wrap="square">
            <a:spAutoFit/>
          </a:bodyPr>
          <a:lstStyle/>
          <a:p>
            <a:r>
              <a:rPr lang="tr-TR" dirty="0" err="1"/>
              <a:t>Ən</a:t>
            </a:r>
            <a:r>
              <a:rPr lang="tr-TR" dirty="0"/>
              <a:t> </a:t>
            </a:r>
            <a:r>
              <a:rPr lang="tr-TR" dirty="0" err="1"/>
              <a:t>yaxşı</a:t>
            </a:r>
            <a:r>
              <a:rPr lang="tr-TR" dirty="0"/>
              <a:t> hal: </a:t>
            </a:r>
            <a:r>
              <a:rPr lang="tr-TR" dirty="0" err="1"/>
              <a:t>Hədəf</a:t>
            </a:r>
            <a:r>
              <a:rPr lang="tr-TR" dirty="0"/>
              <a:t> element birinci </a:t>
            </a:r>
            <a:r>
              <a:rPr lang="tr-TR" dirty="0" err="1"/>
              <a:t>blokda</a:t>
            </a:r>
            <a:r>
              <a:rPr lang="tr-TR" dirty="0"/>
              <a:t> tapılır. </a:t>
            </a:r>
            <a:r>
              <a:rPr lang="tr-TR" dirty="0" err="1"/>
              <a:t>Mürəkkəblik</a:t>
            </a:r>
            <a:r>
              <a:rPr lang="tr-TR" dirty="0"/>
              <a:t>: O(1)  </a:t>
            </a:r>
          </a:p>
          <a:p>
            <a:r>
              <a:rPr lang="tr-TR" dirty="0"/>
              <a:t>Orta hal: </a:t>
            </a:r>
            <a:r>
              <a:rPr lang="tr-TR" dirty="0" err="1"/>
              <a:t>Hədəf</a:t>
            </a:r>
            <a:r>
              <a:rPr lang="tr-TR" dirty="0"/>
              <a:t> element </a:t>
            </a:r>
            <a:r>
              <a:rPr lang="tr-TR" dirty="0" err="1"/>
              <a:t>siyahıda</a:t>
            </a:r>
            <a:r>
              <a:rPr lang="tr-TR" dirty="0"/>
              <a:t> </a:t>
            </a:r>
            <a:r>
              <a:rPr lang="tr-TR" dirty="0" err="1"/>
              <a:t>mövcuddur</a:t>
            </a:r>
            <a:r>
              <a:rPr lang="tr-TR" dirty="0"/>
              <a:t>, lakin bir </a:t>
            </a:r>
            <a:r>
              <a:rPr lang="tr-TR" dirty="0" err="1"/>
              <a:t>neçə</a:t>
            </a:r>
            <a:r>
              <a:rPr lang="tr-TR" dirty="0"/>
              <a:t> blok </a:t>
            </a:r>
            <a:r>
              <a:rPr lang="tr-TR" dirty="0" err="1"/>
              <a:t>yoxlanmalıdır</a:t>
            </a:r>
            <a:r>
              <a:rPr lang="tr-TR" dirty="0"/>
              <a:t>. </a:t>
            </a:r>
            <a:r>
              <a:rPr lang="tr-TR" dirty="0" err="1"/>
              <a:t>Mürəkkəblik</a:t>
            </a:r>
            <a:r>
              <a:rPr lang="tr-TR" dirty="0"/>
              <a:t>: O(√n</a:t>
            </a:r>
            <a:r>
              <a:rPr lang="tr-TR"/>
              <a:t>)   </a:t>
            </a:r>
          </a:p>
          <a:p>
            <a:r>
              <a:rPr lang="tr-TR"/>
              <a:t>ən</a:t>
            </a:r>
            <a:r>
              <a:rPr lang="tr-TR" dirty="0"/>
              <a:t> pis hal: </a:t>
            </a:r>
            <a:r>
              <a:rPr lang="tr-TR" dirty="0" err="1"/>
              <a:t>Hədəf</a:t>
            </a:r>
            <a:r>
              <a:rPr lang="tr-TR" dirty="0"/>
              <a:t> element ya </a:t>
            </a:r>
            <a:r>
              <a:rPr lang="tr-TR" dirty="0" err="1"/>
              <a:t>mövcud</a:t>
            </a:r>
            <a:r>
              <a:rPr lang="tr-TR" dirty="0"/>
              <a:t> </a:t>
            </a:r>
            <a:r>
              <a:rPr lang="tr-TR" dirty="0" err="1"/>
              <a:t>deyil</a:t>
            </a:r>
            <a:r>
              <a:rPr lang="tr-TR" dirty="0"/>
              <a:t>, ya da siyahının sonuncu elementidir. </a:t>
            </a:r>
            <a:r>
              <a:rPr lang="tr-TR" dirty="0" err="1"/>
              <a:t>Mürəkkəblik</a:t>
            </a:r>
            <a:r>
              <a:rPr lang="tr-TR" dirty="0"/>
              <a:t>: O(√n)</a:t>
            </a:r>
          </a:p>
        </p:txBody>
      </p:sp>
      <p:sp>
        <p:nvSpPr>
          <p:cNvPr id="5" name="İçerik Yer Tutucusu 4">
            <a:extLst>
              <a:ext uri="{FF2B5EF4-FFF2-40B4-BE49-F238E27FC236}">
                <a16:creationId xmlns:a16="http://schemas.microsoft.com/office/drawing/2014/main" id="{1E897998-2C56-4A03-3A1F-578A3A6FD797}"/>
              </a:ext>
            </a:extLst>
          </p:cNvPr>
          <p:cNvSpPr>
            <a:spLocks noGrp="1"/>
          </p:cNvSpPr>
          <p:nvPr>
            <p:ph idx="1"/>
          </p:nvPr>
        </p:nvSpPr>
        <p:spPr>
          <a:xfrm>
            <a:off x="5109882" y="2652737"/>
            <a:ext cx="6243918" cy="4437529"/>
          </a:xfrm>
        </p:spPr>
        <p:txBody>
          <a:bodyPr/>
          <a:lstStyle/>
          <a:p>
            <a:r>
              <a:rPr lang="tr-TR"/>
              <a:t>Axtarış prosesində addımlar kvadrat kök ardıcıllığına uyğun olaraq həyata keçirilir, bu səbəbdən bu alqoritmin zaman mürəkkəbliyi O(√n)-dir. Lineer axtarış: Əgər element tapılmırsa, blok daxilində lineer axtarış aparılır ki, bu da əlavə O(√n) əməliyyatlarına səbəb olur.Ümumilikdə, zaman mürəkkəbliyi O(√n)-dir, bu da lineer axtarışdan (O(n)) daha sürətlidir.</a:t>
            </a:r>
          </a:p>
        </p:txBody>
      </p:sp>
    </p:spTree>
    <p:extLst>
      <p:ext uri="{BB962C8B-B14F-4D97-AF65-F5344CB8AC3E}">
        <p14:creationId xmlns:p14="http://schemas.microsoft.com/office/powerpoint/2010/main" val="8333585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DEA6185-F4D7-EBD8-2E66-8261D672C6DF}"/>
              </a:ext>
            </a:extLst>
          </p:cNvPr>
          <p:cNvSpPr>
            <a:spLocks noGrp="1"/>
          </p:cNvSpPr>
          <p:nvPr>
            <p:ph type="title"/>
          </p:nvPr>
        </p:nvSpPr>
        <p:spPr/>
        <p:txBody>
          <a:bodyPr/>
          <a:lstStyle/>
          <a:p>
            <a:r>
              <a:rPr lang="tr-TR" dirty="0" err="1"/>
              <a:t>Example</a:t>
            </a:r>
            <a:r>
              <a:rPr lang="tr-TR" dirty="0"/>
              <a:t> : </a:t>
            </a:r>
            <a:br>
              <a:rPr lang="tr-TR" dirty="0"/>
            </a:br>
            <a:endParaRPr lang="tr-TR" dirty="0"/>
          </a:p>
        </p:txBody>
      </p:sp>
      <p:sp>
        <p:nvSpPr>
          <p:cNvPr id="3" name="İçerik Yer Tutucusu 2">
            <a:extLst>
              <a:ext uri="{FF2B5EF4-FFF2-40B4-BE49-F238E27FC236}">
                <a16:creationId xmlns:a16="http://schemas.microsoft.com/office/drawing/2014/main" id="{B1B93E50-1938-C84C-6F2B-78CCADC464C0}"/>
              </a:ext>
            </a:extLst>
          </p:cNvPr>
          <p:cNvSpPr>
            <a:spLocks noGrp="1"/>
          </p:cNvSpPr>
          <p:nvPr>
            <p:ph idx="1"/>
          </p:nvPr>
        </p:nvSpPr>
        <p:spPr>
          <a:xfrm>
            <a:off x="1431093" y="1690688"/>
            <a:ext cx="10515600" cy="4351338"/>
          </a:xfrm>
        </p:spPr>
        <p:txBody>
          <a:bodyPr/>
          <a:lstStyle/>
          <a:p>
            <a:pPr marL="0" indent="0">
              <a:buNone/>
            </a:pPr>
            <a:r>
              <a:rPr lang="tr-TR" i="1" dirty="0" err="1"/>
              <a:t>Array</a:t>
            </a:r>
            <a:r>
              <a:rPr lang="tr-TR" dirty="0"/>
              <a:t>: [1, 3, 6, 9, 12, 17, 23, 28, 33, 39, 44, 50, 55, 62, 68, 72]</a:t>
            </a:r>
          </a:p>
          <a:p>
            <a:pPr marL="0" indent="0">
              <a:buNone/>
            </a:pPr>
            <a:r>
              <a:rPr lang="tr-TR" i="1" dirty="0" err="1"/>
              <a:t>Secilmiş</a:t>
            </a:r>
            <a:r>
              <a:rPr lang="tr-TR" i="1" dirty="0"/>
              <a:t> element</a:t>
            </a:r>
            <a:r>
              <a:rPr lang="tr-TR" dirty="0"/>
              <a:t>: 33</a:t>
            </a:r>
          </a:p>
          <a:p>
            <a:pPr marL="0" indent="0">
              <a:buNone/>
            </a:pPr>
            <a:r>
              <a:rPr lang="tr-TR" dirty="0" err="1"/>
              <a:t>arrayın</a:t>
            </a:r>
            <a:r>
              <a:rPr lang="tr-TR" dirty="0"/>
              <a:t> uzunluğu </a:t>
            </a:r>
            <a:r>
              <a:rPr lang="tr-TR" i="1" dirty="0"/>
              <a:t>n = 16</a:t>
            </a:r>
            <a:r>
              <a:rPr lang="tr-TR" dirty="0"/>
              <a:t>-dır, buna </a:t>
            </a:r>
            <a:r>
              <a:rPr lang="tr-TR" dirty="0" err="1"/>
              <a:t>görə</a:t>
            </a:r>
            <a:r>
              <a:rPr lang="tr-TR" dirty="0"/>
              <a:t> </a:t>
            </a:r>
            <a:r>
              <a:rPr lang="tr-TR" dirty="0" err="1"/>
              <a:t>jump</a:t>
            </a:r>
            <a:r>
              <a:rPr lang="tr-TR" dirty="0"/>
              <a:t> </a:t>
            </a:r>
            <a:r>
              <a:rPr lang="tr-TR" dirty="0" err="1"/>
              <a:t>addımı</a:t>
            </a:r>
            <a:r>
              <a:rPr lang="tr-TR" dirty="0"/>
              <a:t> </a:t>
            </a:r>
            <a:r>
              <a:rPr lang="tr-TR" b="1" dirty="0"/>
              <a:t>√n ≈ 4</a:t>
            </a:r>
            <a:r>
              <a:rPr lang="tr-TR" dirty="0"/>
              <a:t> </a:t>
            </a:r>
            <a:r>
              <a:rPr lang="tr-TR" dirty="0" err="1"/>
              <a:t>olacaq</a:t>
            </a:r>
            <a:r>
              <a:rPr lang="tr-TR" dirty="0"/>
              <a:t>.</a:t>
            </a:r>
          </a:p>
          <a:p>
            <a:pPr marL="0" indent="0">
              <a:buNone/>
            </a:pPr>
            <a:r>
              <a:rPr lang="tr-TR" dirty="0"/>
              <a:t>İlk </a:t>
            </a:r>
            <a:r>
              <a:rPr lang="tr-TR" dirty="0" err="1"/>
              <a:t>addımda</a:t>
            </a:r>
            <a:r>
              <a:rPr lang="tr-TR" dirty="0"/>
              <a:t> 4-cü elementi </a:t>
            </a:r>
            <a:r>
              <a:rPr lang="tr-TR" dirty="0" err="1"/>
              <a:t>yoxlayırıq</a:t>
            </a:r>
            <a:r>
              <a:rPr lang="tr-TR" dirty="0"/>
              <a:t>: </a:t>
            </a:r>
            <a:r>
              <a:rPr lang="tr-TR" i="1" dirty="0"/>
              <a:t>9</a:t>
            </a:r>
            <a:r>
              <a:rPr lang="tr-TR" dirty="0"/>
              <a:t>.</a:t>
            </a:r>
          </a:p>
          <a:p>
            <a:pPr marL="0" indent="0">
              <a:buNone/>
            </a:pPr>
            <a:r>
              <a:rPr lang="tr-TR" dirty="0"/>
              <a:t>9 &lt; 33 olduğuna </a:t>
            </a:r>
            <a:r>
              <a:rPr lang="tr-TR" dirty="0" err="1"/>
              <a:t>görə</a:t>
            </a:r>
            <a:r>
              <a:rPr lang="tr-TR" dirty="0"/>
              <a:t> </a:t>
            </a:r>
            <a:r>
              <a:rPr lang="tr-TR" dirty="0" err="1"/>
              <a:t>növbəti</a:t>
            </a:r>
            <a:r>
              <a:rPr lang="tr-TR" dirty="0"/>
              <a:t> 4-cü elementi </a:t>
            </a:r>
            <a:r>
              <a:rPr lang="tr-TR" dirty="0" err="1"/>
              <a:t>yoxlayırıq</a:t>
            </a:r>
            <a:r>
              <a:rPr lang="tr-TR" dirty="0"/>
              <a:t>: </a:t>
            </a:r>
            <a:r>
              <a:rPr lang="tr-TR" i="1" dirty="0"/>
              <a:t>28</a:t>
            </a:r>
            <a:r>
              <a:rPr lang="tr-TR" dirty="0"/>
              <a:t>.</a:t>
            </a:r>
          </a:p>
          <a:p>
            <a:pPr marL="0" indent="0">
              <a:buNone/>
            </a:pPr>
            <a:r>
              <a:rPr lang="tr-TR" dirty="0"/>
              <a:t>28 &lt; 33 olduğuna </a:t>
            </a:r>
            <a:r>
              <a:rPr lang="tr-TR" dirty="0" err="1"/>
              <a:t>görə</a:t>
            </a:r>
            <a:r>
              <a:rPr lang="tr-TR" dirty="0"/>
              <a:t> 8-ci elementi </a:t>
            </a:r>
            <a:r>
              <a:rPr lang="tr-TR" dirty="0" err="1"/>
              <a:t>yoxlayırıq</a:t>
            </a:r>
            <a:r>
              <a:rPr lang="tr-TR" dirty="0"/>
              <a:t> : 33</a:t>
            </a:r>
          </a:p>
          <a:p>
            <a:pPr marL="0" indent="0">
              <a:buNone/>
            </a:pPr>
            <a:r>
              <a:rPr lang="tr-TR" dirty="0"/>
              <a:t> seçilmiş element tapıldı</a:t>
            </a:r>
          </a:p>
        </p:txBody>
      </p:sp>
    </p:spTree>
    <p:extLst>
      <p:ext uri="{BB962C8B-B14F-4D97-AF65-F5344CB8AC3E}">
        <p14:creationId xmlns:p14="http://schemas.microsoft.com/office/powerpoint/2010/main" val="22824203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02194C-5C32-4FF0-898E-D9B65F71BB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12647" y="980123"/>
            <a:ext cx="3176721" cy="1216111"/>
          </a:xfrm>
        </p:spPr>
        <p:txBody>
          <a:bodyPr anchor="t">
            <a:noAutofit/>
          </a:bodyPr>
          <a:lstStyle/>
          <a:p>
            <a:r>
              <a:rPr lang="en-US" sz="3600" dirty="0">
                <a:ea typeface="+mj-lt"/>
                <a:cs typeface="+mj-lt"/>
              </a:rPr>
              <a:t>Interpolation Search</a:t>
            </a:r>
            <a:endParaRPr lang="en-US" sz="3600"/>
          </a:p>
        </p:txBody>
      </p:sp>
      <p:sp>
        <p:nvSpPr>
          <p:cNvPr id="3" name="Subtitle 2"/>
          <p:cNvSpPr>
            <a:spLocks noGrp="1"/>
          </p:cNvSpPr>
          <p:nvPr>
            <p:ph type="subTitle" idx="1"/>
          </p:nvPr>
        </p:nvSpPr>
        <p:spPr>
          <a:xfrm>
            <a:off x="224298" y="2970838"/>
            <a:ext cx="5011153" cy="3112374"/>
          </a:xfrm>
        </p:spPr>
        <p:txBody>
          <a:bodyPr vert="horz" lIns="91440" tIns="45720" rIns="91440" bIns="45720" rtlCol="0" anchor="b">
            <a:noAutofit/>
          </a:bodyPr>
          <a:lstStyle/>
          <a:p>
            <a:pPr>
              <a:lnSpc>
                <a:spcPct val="110000"/>
              </a:lnSpc>
            </a:pPr>
            <a:r>
              <a:rPr lang="en-US" sz="2200" dirty="0">
                <a:ea typeface="+mn-lt"/>
                <a:cs typeface="+mn-lt"/>
              </a:rPr>
              <a:t>Bu </a:t>
            </a:r>
            <a:r>
              <a:rPr lang="en-US" sz="2200" dirty="0" err="1">
                <a:ea typeface="+mn-lt"/>
                <a:cs typeface="+mn-lt"/>
              </a:rPr>
              <a:t>xüsusi</a:t>
            </a:r>
            <a:r>
              <a:rPr lang="en-US" sz="2200" dirty="0">
                <a:ea typeface="+mn-lt"/>
                <a:cs typeface="+mn-lt"/>
              </a:rPr>
              <a:t> </a:t>
            </a:r>
            <a:r>
              <a:rPr lang="en-US" sz="2200" dirty="0" err="1">
                <a:ea typeface="+mn-lt"/>
                <a:cs typeface="+mn-lt"/>
              </a:rPr>
              <a:t>bir</a:t>
            </a:r>
            <a:r>
              <a:rPr lang="en-US" sz="2200" dirty="0">
                <a:ea typeface="+mn-lt"/>
                <a:cs typeface="+mn-lt"/>
              </a:rPr>
              <a:t> </a:t>
            </a:r>
            <a:r>
              <a:rPr lang="en-US" sz="2200" dirty="0" err="1">
                <a:ea typeface="+mn-lt"/>
                <a:cs typeface="+mn-lt"/>
              </a:rPr>
              <a:t>axtarış</a:t>
            </a:r>
            <a:r>
              <a:rPr lang="en-US" sz="2200" dirty="0">
                <a:ea typeface="+mn-lt"/>
                <a:cs typeface="+mn-lt"/>
              </a:rPr>
              <a:t> </a:t>
            </a:r>
            <a:r>
              <a:rPr lang="en-US" sz="2200" dirty="0" err="1">
                <a:ea typeface="+mn-lt"/>
                <a:cs typeface="+mn-lt"/>
              </a:rPr>
              <a:t>alqoritmidir</a:t>
            </a:r>
            <a:r>
              <a:rPr lang="en-US" sz="2200" dirty="0">
                <a:ea typeface="+mn-lt"/>
                <a:cs typeface="+mn-lt"/>
              </a:rPr>
              <a:t> </a:t>
            </a:r>
            <a:r>
              <a:rPr lang="en-US" sz="2200" dirty="0" err="1">
                <a:ea typeface="+mn-lt"/>
                <a:cs typeface="+mn-lt"/>
              </a:rPr>
              <a:t>və</a:t>
            </a:r>
            <a:r>
              <a:rPr lang="en-US" sz="2200" dirty="0">
                <a:ea typeface="+mn-lt"/>
                <a:cs typeface="+mn-lt"/>
              </a:rPr>
              <a:t> </a:t>
            </a:r>
            <a:r>
              <a:rPr lang="en-US" sz="2200" b="1" dirty="0">
                <a:ea typeface="+mn-lt"/>
                <a:cs typeface="+mn-lt"/>
              </a:rPr>
              <a:t>binary search</a:t>
            </a:r>
            <a:r>
              <a:rPr lang="en-US" sz="2200" dirty="0">
                <a:ea typeface="+mn-lt"/>
                <a:cs typeface="+mn-lt"/>
              </a:rPr>
              <a:t>-ə </a:t>
            </a:r>
            <a:r>
              <a:rPr lang="en-US" sz="2200" dirty="0" err="1">
                <a:ea typeface="+mn-lt"/>
                <a:cs typeface="+mn-lt"/>
              </a:rPr>
              <a:t>bənzəyir</a:t>
            </a:r>
            <a:r>
              <a:rPr lang="en-US" sz="2200" dirty="0">
                <a:ea typeface="+mn-lt"/>
                <a:cs typeface="+mn-lt"/>
              </a:rPr>
              <a:t>, </a:t>
            </a:r>
            <a:r>
              <a:rPr lang="en-US" sz="2200" dirty="0" err="1">
                <a:ea typeface="+mn-lt"/>
                <a:cs typeface="+mn-lt"/>
              </a:rPr>
              <a:t>lakin</a:t>
            </a:r>
            <a:r>
              <a:rPr lang="en-US" sz="2200" dirty="0">
                <a:ea typeface="+mn-lt"/>
                <a:cs typeface="+mn-lt"/>
              </a:rPr>
              <a:t> </a:t>
            </a:r>
            <a:r>
              <a:rPr lang="en-US" sz="2200" dirty="0" err="1">
                <a:ea typeface="+mn-lt"/>
                <a:cs typeface="+mn-lt"/>
              </a:rPr>
              <a:t>bu</a:t>
            </a:r>
            <a:r>
              <a:rPr lang="en-US" sz="2200" dirty="0">
                <a:ea typeface="+mn-lt"/>
                <a:cs typeface="+mn-lt"/>
              </a:rPr>
              <a:t> </a:t>
            </a:r>
            <a:r>
              <a:rPr lang="en-US" sz="2200" dirty="0" err="1">
                <a:ea typeface="+mn-lt"/>
                <a:cs typeface="+mn-lt"/>
              </a:rPr>
              <a:t>alqoritm</a:t>
            </a:r>
            <a:r>
              <a:rPr lang="en-US" sz="2200" dirty="0">
                <a:ea typeface="+mn-lt"/>
                <a:cs typeface="+mn-lt"/>
              </a:rPr>
              <a:t> </a:t>
            </a:r>
            <a:r>
              <a:rPr lang="en-US" sz="2200" dirty="0" err="1">
                <a:ea typeface="+mn-lt"/>
                <a:cs typeface="+mn-lt"/>
              </a:rPr>
              <a:t>axtarış</a:t>
            </a:r>
            <a:r>
              <a:rPr lang="en-US" sz="2200" dirty="0">
                <a:ea typeface="+mn-lt"/>
                <a:cs typeface="+mn-lt"/>
              </a:rPr>
              <a:t> </a:t>
            </a:r>
            <a:r>
              <a:rPr lang="en-US" sz="2200" dirty="0" err="1">
                <a:ea typeface="+mn-lt"/>
                <a:cs typeface="+mn-lt"/>
              </a:rPr>
              <a:t>intervalını</a:t>
            </a:r>
            <a:r>
              <a:rPr lang="en-US" sz="2200" dirty="0">
                <a:ea typeface="+mn-lt"/>
                <a:cs typeface="+mn-lt"/>
              </a:rPr>
              <a:t> </a:t>
            </a:r>
            <a:r>
              <a:rPr lang="en-US" sz="2200" dirty="0" err="1">
                <a:ea typeface="+mn-lt"/>
                <a:cs typeface="+mn-lt"/>
              </a:rPr>
              <a:t>qiymətləndirərək</a:t>
            </a:r>
            <a:r>
              <a:rPr lang="en-US" sz="2200" dirty="0">
                <a:ea typeface="+mn-lt"/>
                <a:cs typeface="+mn-lt"/>
              </a:rPr>
              <a:t> </a:t>
            </a:r>
            <a:r>
              <a:rPr lang="en-US" sz="2200" dirty="0" err="1">
                <a:ea typeface="+mn-lt"/>
                <a:cs typeface="+mn-lt"/>
              </a:rPr>
              <a:t>daha</a:t>
            </a:r>
            <a:r>
              <a:rPr lang="en-US" sz="2200" dirty="0">
                <a:ea typeface="+mn-lt"/>
                <a:cs typeface="+mn-lt"/>
              </a:rPr>
              <a:t> </a:t>
            </a:r>
            <a:r>
              <a:rPr lang="en-US" sz="2200" dirty="0" err="1">
                <a:ea typeface="+mn-lt"/>
                <a:cs typeface="+mn-lt"/>
              </a:rPr>
              <a:t>səmərəli</a:t>
            </a:r>
            <a:r>
              <a:rPr lang="en-US" sz="2200" dirty="0">
                <a:ea typeface="+mn-lt"/>
                <a:cs typeface="+mn-lt"/>
              </a:rPr>
              <a:t> </a:t>
            </a:r>
            <a:r>
              <a:rPr lang="en-US" sz="2200" dirty="0" err="1">
                <a:ea typeface="+mn-lt"/>
                <a:cs typeface="+mn-lt"/>
              </a:rPr>
              <a:t>axtarış</a:t>
            </a:r>
            <a:r>
              <a:rPr lang="en-US" sz="2200" dirty="0">
                <a:ea typeface="+mn-lt"/>
                <a:cs typeface="+mn-lt"/>
              </a:rPr>
              <a:t> </a:t>
            </a:r>
            <a:r>
              <a:rPr lang="en-US" sz="2200" dirty="0" err="1">
                <a:ea typeface="+mn-lt"/>
                <a:cs typeface="+mn-lt"/>
              </a:rPr>
              <a:t>etməyə</a:t>
            </a:r>
            <a:r>
              <a:rPr lang="en-US" sz="2200" dirty="0">
                <a:ea typeface="+mn-lt"/>
                <a:cs typeface="+mn-lt"/>
              </a:rPr>
              <a:t> </a:t>
            </a:r>
            <a:r>
              <a:rPr lang="en-US" sz="2200" dirty="0" err="1">
                <a:ea typeface="+mn-lt"/>
                <a:cs typeface="+mn-lt"/>
              </a:rPr>
              <a:t>çalışır</a:t>
            </a:r>
            <a:r>
              <a:rPr lang="en-US" sz="2200" dirty="0">
                <a:ea typeface="+mn-lt"/>
                <a:cs typeface="+mn-lt"/>
              </a:rPr>
              <a:t>. Bu </a:t>
            </a:r>
            <a:r>
              <a:rPr lang="en-US" sz="2200" dirty="0" err="1">
                <a:ea typeface="+mn-lt"/>
                <a:cs typeface="+mn-lt"/>
              </a:rPr>
              <a:t>alqoritm</a:t>
            </a:r>
            <a:r>
              <a:rPr lang="en-US" sz="2200" dirty="0">
                <a:ea typeface="+mn-lt"/>
                <a:cs typeface="+mn-lt"/>
              </a:rPr>
              <a:t> </a:t>
            </a:r>
            <a:r>
              <a:rPr lang="en-US" sz="2200" dirty="0" err="1">
                <a:ea typeface="+mn-lt"/>
                <a:cs typeface="+mn-lt"/>
              </a:rPr>
              <a:t>yalnız</a:t>
            </a:r>
            <a:r>
              <a:rPr lang="en-US" sz="2200" dirty="0">
                <a:ea typeface="+mn-lt"/>
                <a:cs typeface="+mn-lt"/>
              </a:rPr>
              <a:t> </a:t>
            </a:r>
            <a:r>
              <a:rPr lang="en-US" sz="2200" dirty="0" err="1">
                <a:ea typeface="+mn-lt"/>
                <a:cs typeface="+mn-lt"/>
              </a:rPr>
              <a:t>sıralanmış</a:t>
            </a:r>
            <a:r>
              <a:rPr lang="en-US" sz="2200" dirty="0">
                <a:ea typeface="+mn-lt"/>
                <a:cs typeface="+mn-lt"/>
              </a:rPr>
              <a:t> </a:t>
            </a:r>
            <a:r>
              <a:rPr lang="en-US" sz="2200" dirty="0" err="1">
                <a:ea typeface="+mn-lt"/>
                <a:cs typeface="+mn-lt"/>
              </a:rPr>
              <a:t>və</a:t>
            </a:r>
            <a:r>
              <a:rPr lang="en-US" sz="2200" dirty="0">
                <a:ea typeface="+mn-lt"/>
                <a:cs typeface="+mn-lt"/>
              </a:rPr>
              <a:t> </a:t>
            </a:r>
            <a:r>
              <a:rPr lang="en-US" sz="2200" dirty="0" err="1">
                <a:ea typeface="+mn-lt"/>
                <a:cs typeface="+mn-lt"/>
              </a:rPr>
              <a:t>təqribən</a:t>
            </a:r>
            <a:r>
              <a:rPr lang="en-US" sz="2200" dirty="0">
                <a:ea typeface="+mn-lt"/>
                <a:cs typeface="+mn-lt"/>
              </a:rPr>
              <a:t> </a:t>
            </a:r>
            <a:r>
              <a:rPr lang="en-US" sz="2200" dirty="0" err="1">
                <a:ea typeface="+mn-lt"/>
                <a:cs typeface="+mn-lt"/>
              </a:rPr>
              <a:t>bərabər</a:t>
            </a:r>
            <a:r>
              <a:rPr lang="en-US" sz="2200" dirty="0">
                <a:ea typeface="+mn-lt"/>
                <a:cs typeface="+mn-lt"/>
              </a:rPr>
              <a:t> </a:t>
            </a:r>
            <a:r>
              <a:rPr lang="en-US" sz="2200" dirty="0" err="1">
                <a:ea typeface="+mn-lt"/>
                <a:cs typeface="+mn-lt"/>
              </a:rPr>
              <a:t>bölüşdürülmüş</a:t>
            </a:r>
            <a:r>
              <a:rPr lang="en-US" sz="2200" dirty="0">
                <a:ea typeface="+mn-lt"/>
                <a:cs typeface="+mn-lt"/>
              </a:rPr>
              <a:t> </a:t>
            </a:r>
            <a:r>
              <a:rPr lang="en-US" sz="2200" dirty="0" err="1">
                <a:ea typeface="+mn-lt"/>
                <a:cs typeface="+mn-lt"/>
              </a:rPr>
              <a:t>verilənlər</a:t>
            </a:r>
            <a:r>
              <a:rPr lang="en-US" sz="2200" dirty="0">
                <a:ea typeface="+mn-lt"/>
                <a:cs typeface="+mn-lt"/>
              </a:rPr>
              <a:t> </a:t>
            </a:r>
            <a:r>
              <a:rPr lang="en-US" sz="2200" dirty="0" err="1">
                <a:ea typeface="+mn-lt"/>
                <a:cs typeface="+mn-lt"/>
              </a:rPr>
              <a:t>üzərində</a:t>
            </a:r>
            <a:r>
              <a:rPr lang="en-US" sz="2200" dirty="0">
                <a:ea typeface="+mn-lt"/>
                <a:cs typeface="+mn-lt"/>
              </a:rPr>
              <a:t> </a:t>
            </a:r>
            <a:r>
              <a:rPr lang="en-US" sz="2200" dirty="0" err="1">
                <a:ea typeface="+mn-lt"/>
                <a:cs typeface="+mn-lt"/>
              </a:rPr>
              <a:t>effektiv</a:t>
            </a:r>
            <a:r>
              <a:rPr lang="en-US" sz="2200" dirty="0">
                <a:ea typeface="+mn-lt"/>
                <a:cs typeface="+mn-lt"/>
              </a:rPr>
              <a:t> </a:t>
            </a:r>
            <a:r>
              <a:rPr lang="en-US" sz="2200" dirty="0" err="1">
                <a:ea typeface="+mn-lt"/>
                <a:cs typeface="+mn-lt"/>
              </a:rPr>
              <a:t>işləyir</a:t>
            </a:r>
            <a:r>
              <a:rPr lang="en-US" sz="2200" dirty="0">
                <a:ea typeface="+mn-lt"/>
                <a:cs typeface="+mn-lt"/>
              </a:rPr>
              <a:t>.</a:t>
            </a:r>
            <a:endParaRPr lang="en-US" sz="2200"/>
          </a:p>
        </p:txBody>
      </p:sp>
      <p:sp>
        <p:nvSpPr>
          <p:cNvPr id="11" name="Freeform: Shape 10">
            <a:extLst>
              <a:ext uri="{FF2B5EF4-FFF2-40B4-BE49-F238E27FC236}">
                <a16:creationId xmlns:a16="http://schemas.microsoft.com/office/drawing/2014/main" id="{71776ED6-F0C9-44DC-8CB5-8EC765E62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4097" y="0"/>
            <a:ext cx="6967702" cy="6858000"/>
          </a:xfrm>
          <a:custGeom>
            <a:avLst/>
            <a:gdLst>
              <a:gd name="connsiteX0" fmla="*/ 0 w 6967702"/>
              <a:gd name="connsiteY0" fmla="*/ 0 h 6858000"/>
              <a:gd name="connsiteX1" fmla="*/ 6967702 w 6967702"/>
              <a:gd name="connsiteY1" fmla="*/ 0 h 6858000"/>
              <a:gd name="connsiteX2" fmla="*/ 6609336 w 6967702"/>
              <a:gd name="connsiteY2" fmla="*/ 8919 h 6858000"/>
              <a:gd name="connsiteX3" fmla="*/ 0 w 69677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967702" h="6858000">
                <a:moveTo>
                  <a:pt x="0" y="0"/>
                </a:moveTo>
                <a:lnTo>
                  <a:pt x="6967702" y="0"/>
                </a:lnTo>
                <a:lnTo>
                  <a:pt x="6609336" y="8919"/>
                </a:lnTo>
                <a:cubicBezTo>
                  <a:pt x="2927707" y="192598"/>
                  <a:pt x="0" y="3188792"/>
                  <a:pt x="0" y="685800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Magnifying glass and question mark">
            <a:extLst>
              <a:ext uri="{FF2B5EF4-FFF2-40B4-BE49-F238E27FC236}">
                <a16:creationId xmlns:a16="http://schemas.microsoft.com/office/drawing/2014/main" id="{C0AA3B97-9E81-4286-9013-9568947E6716}"/>
              </a:ext>
            </a:extLst>
          </p:cNvPr>
          <p:cNvPicPr>
            <a:picLocks noChangeAspect="1"/>
          </p:cNvPicPr>
          <p:nvPr/>
        </p:nvPicPr>
        <p:blipFill>
          <a:blip r:embed="rId2"/>
          <a:srcRect l="22828" r="20019" b="-2"/>
          <a:stretch/>
        </p:blipFill>
        <p:spPr>
          <a:xfrm>
            <a:off x="5224099" y="2"/>
            <a:ext cx="6967903" cy="6858005"/>
          </a:xfrm>
          <a:custGeom>
            <a:avLst/>
            <a:gdLst/>
            <a:ahLst/>
            <a:cxnLst/>
            <a:rect l="l" t="t" r="r" b="b"/>
            <a:pathLst>
              <a:path w="6967903" h="6858005">
                <a:moveTo>
                  <a:pt x="6967903" y="0"/>
                </a:moveTo>
                <a:lnTo>
                  <a:pt x="6967903" y="6858005"/>
                </a:lnTo>
                <a:lnTo>
                  <a:pt x="0" y="6858005"/>
                </a:lnTo>
                <a:cubicBezTo>
                  <a:pt x="0" y="3070435"/>
                  <a:pt x="3119637" y="0"/>
                  <a:pt x="6967903" y="0"/>
                </a:cubicBezTo>
                <a:close/>
              </a:path>
            </a:pathLst>
          </a:custGeom>
        </p:spPr>
      </p:pic>
    </p:spTree>
    <p:extLst>
      <p:ext uri="{BB962C8B-B14F-4D97-AF65-F5344CB8AC3E}">
        <p14:creationId xmlns:p14="http://schemas.microsoft.com/office/powerpoint/2010/main" val="1098572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Rectangle 10">
            <a:extLst>
              <a:ext uri="{FF2B5EF4-FFF2-40B4-BE49-F238E27FC236}">
                <a16:creationId xmlns:a16="http://schemas.microsoft.com/office/drawing/2014/main" id="{6362EDFF-7BE1-4149-A745-FFD7211E6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graph&#10;&#10;Description automatically generated">
            <a:extLst>
              <a:ext uri="{FF2B5EF4-FFF2-40B4-BE49-F238E27FC236}">
                <a16:creationId xmlns:a16="http://schemas.microsoft.com/office/drawing/2014/main" id="{DE9012D6-B0DA-956E-C748-042AD04D0A42}"/>
              </a:ext>
            </a:extLst>
          </p:cNvPr>
          <p:cNvPicPr>
            <a:picLocks noGrp="1" noChangeAspect="1"/>
          </p:cNvPicPr>
          <p:nvPr>
            <p:ph idx="1"/>
          </p:nvPr>
        </p:nvPicPr>
        <p:blipFill>
          <a:blip r:embed="rId2"/>
          <a:srcRect l="893" r="441"/>
          <a:stretch/>
        </p:blipFill>
        <p:spPr>
          <a:xfrm>
            <a:off x="20" y="10"/>
            <a:ext cx="12191980" cy="6857990"/>
          </a:xfrm>
          <a:prstGeom prst="rect">
            <a:avLst/>
          </a:prstGeom>
        </p:spPr>
      </p:pic>
    </p:spTree>
    <p:extLst>
      <p:ext uri="{BB962C8B-B14F-4D97-AF65-F5344CB8AC3E}">
        <p14:creationId xmlns:p14="http://schemas.microsoft.com/office/powerpoint/2010/main" val="8710682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12960-04FA-2386-24C6-B51B1D143619}"/>
              </a:ext>
            </a:extLst>
          </p:cNvPr>
          <p:cNvSpPr>
            <a:spLocks noGrp="1"/>
          </p:cNvSpPr>
          <p:nvPr>
            <p:ph type="title"/>
          </p:nvPr>
        </p:nvSpPr>
        <p:spPr>
          <a:xfrm>
            <a:off x="-324" y="2146464"/>
            <a:ext cx="9721503" cy="4707775"/>
          </a:xfrm>
        </p:spPr>
        <p:txBody>
          <a:bodyPr vert="horz" lIns="91440" tIns="45720" rIns="91440" bIns="45720" rtlCol="0" anchor="b">
            <a:noAutofit/>
          </a:bodyPr>
          <a:lstStyle/>
          <a:p>
            <a:r>
              <a:rPr lang="en-US" sz="2000" err="1"/>
              <a:t>Ən</a:t>
            </a:r>
            <a:r>
              <a:rPr lang="en-US" sz="2000" dirty="0"/>
              <a:t> </a:t>
            </a:r>
            <a:r>
              <a:rPr lang="en-US" sz="2000" err="1"/>
              <a:t>Yaxşı</a:t>
            </a:r>
            <a:r>
              <a:rPr lang="en-US" sz="2000" dirty="0"/>
              <a:t> Hal (Best Case)</a:t>
            </a:r>
          </a:p>
          <a:p>
            <a:pPr marL="285750" indent="-285750">
              <a:buFont typeface="Arial"/>
              <a:buChar char="•"/>
            </a:pPr>
            <a:r>
              <a:rPr lang="en-US" sz="2000" dirty="0">
                <a:ea typeface="+mj-lt"/>
                <a:cs typeface="+mj-lt"/>
              </a:rPr>
              <a:t>Zaman </a:t>
            </a:r>
            <a:r>
              <a:rPr lang="en-US" sz="2000" err="1">
                <a:ea typeface="+mj-lt"/>
                <a:cs typeface="+mj-lt"/>
              </a:rPr>
              <a:t>mürəkkəbliyi</a:t>
            </a:r>
            <a:r>
              <a:rPr lang="en-US" sz="2000" dirty="0">
                <a:ea typeface="+mj-lt"/>
                <a:cs typeface="+mj-lt"/>
              </a:rPr>
              <a:t>:</a:t>
            </a:r>
            <a:r>
              <a:rPr lang="en-US" sz="2000" b="0" dirty="0">
                <a:ea typeface="+mj-lt"/>
                <a:cs typeface="+mj-lt"/>
              </a:rPr>
              <a:t> </a:t>
            </a:r>
            <a:r>
              <a:rPr lang="en-US" sz="2000" dirty="0">
                <a:ea typeface="+mj-lt"/>
                <a:cs typeface="+mj-lt"/>
              </a:rPr>
              <a:t>O(log </a:t>
            </a:r>
            <a:r>
              <a:rPr lang="en-US" sz="2000" err="1">
                <a:ea typeface="+mj-lt"/>
                <a:cs typeface="+mj-lt"/>
              </a:rPr>
              <a:t>log</a:t>
            </a:r>
            <a:r>
              <a:rPr lang="en-US" sz="2000" dirty="0">
                <a:ea typeface="+mj-lt"/>
                <a:cs typeface="+mj-lt"/>
              </a:rPr>
              <a:t> n)</a:t>
            </a:r>
            <a:endParaRPr lang="en-US" sz="2000" dirty="0"/>
          </a:p>
          <a:p>
            <a:r>
              <a:rPr lang="en-US" sz="2000" err="1"/>
              <a:t>Şərtlər</a:t>
            </a:r>
            <a:r>
              <a:rPr lang="en-US" sz="2000" dirty="0"/>
              <a:t>:</a:t>
            </a:r>
          </a:p>
          <a:p>
            <a:pPr marL="285750" indent="-285750">
              <a:buFont typeface="Arial"/>
              <a:buChar char="•"/>
            </a:pPr>
            <a:r>
              <a:rPr lang="en-US" sz="2000" dirty="0" err="1">
                <a:ea typeface="+mj-lt"/>
                <a:cs typeface="+mj-lt"/>
              </a:rPr>
              <a:t>Bərabər</a:t>
            </a:r>
            <a:r>
              <a:rPr lang="en-US" sz="2000" dirty="0">
                <a:ea typeface="+mj-lt"/>
                <a:cs typeface="+mj-lt"/>
              </a:rPr>
              <a:t> </a:t>
            </a:r>
            <a:r>
              <a:rPr lang="en-US" sz="2000" dirty="0" err="1">
                <a:ea typeface="+mj-lt"/>
                <a:cs typeface="+mj-lt"/>
              </a:rPr>
              <a:t>paylanmış</a:t>
            </a:r>
            <a:r>
              <a:rPr lang="en-US" sz="2000" dirty="0">
                <a:ea typeface="+mj-lt"/>
                <a:cs typeface="+mj-lt"/>
              </a:rPr>
              <a:t> </a:t>
            </a:r>
            <a:r>
              <a:rPr lang="en-US" sz="2000" dirty="0" err="1">
                <a:ea typeface="+mj-lt"/>
                <a:cs typeface="+mj-lt"/>
              </a:rPr>
              <a:t>verilənlər</a:t>
            </a:r>
            <a:r>
              <a:rPr lang="en-US" sz="2000" dirty="0">
                <a:ea typeface="+mj-lt"/>
                <a:cs typeface="+mj-lt"/>
              </a:rPr>
              <a:t> </a:t>
            </a:r>
            <a:r>
              <a:rPr lang="en-US" sz="2000" dirty="0" err="1">
                <a:ea typeface="+mj-lt"/>
                <a:cs typeface="+mj-lt"/>
              </a:rPr>
              <a:t>olduqda</a:t>
            </a:r>
            <a:r>
              <a:rPr lang="en-US" sz="2000" b="0" dirty="0">
                <a:ea typeface="+mj-lt"/>
                <a:cs typeface="+mj-lt"/>
              </a:rPr>
              <a:t>.</a:t>
            </a:r>
            <a:endParaRPr lang="en-US" sz="2000" dirty="0"/>
          </a:p>
          <a:p>
            <a:pPr marL="285750" lvl="1" indent="-285750">
              <a:buFont typeface="Arial"/>
              <a:buChar char="•"/>
            </a:pPr>
            <a:r>
              <a:rPr lang="en-US" sz="2000" err="1">
                <a:latin typeface="+mj-lt"/>
                <a:ea typeface="+mj-lt"/>
                <a:cs typeface="+mj-lt"/>
              </a:rPr>
              <a:t>Yəni</a:t>
            </a:r>
            <a:r>
              <a:rPr lang="en-US" sz="2000" dirty="0">
                <a:latin typeface="+mj-lt"/>
                <a:ea typeface="+mj-lt"/>
                <a:cs typeface="+mj-lt"/>
              </a:rPr>
              <a:t>, </a:t>
            </a:r>
            <a:r>
              <a:rPr lang="en-US" sz="2000" err="1">
                <a:latin typeface="+mj-lt"/>
                <a:ea typeface="+mj-lt"/>
                <a:cs typeface="+mj-lt"/>
              </a:rPr>
              <a:t>verilənlər</a:t>
            </a:r>
            <a:r>
              <a:rPr lang="en-US" sz="2000" dirty="0">
                <a:latin typeface="+mj-lt"/>
                <a:ea typeface="+mj-lt"/>
                <a:cs typeface="+mj-lt"/>
              </a:rPr>
              <a:t> </a:t>
            </a:r>
            <a:r>
              <a:rPr lang="en-US" sz="2000" err="1">
                <a:latin typeface="+mj-lt"/>
                <a:ea typeface="+mj-lt"/>
                <a:cs typeface="+mj-lt"/>
              </a:rPr>
              <a:t>massivindəki</a:t>
            </a:r>
            <a:r>
              <a:rPr lang="en-US" sz="2000" dirty="0">
                <a:latin typeface="+mj-lt"/>
                <a:ea typeface="+mj-lt"/>
                <a:cs typeface="+mj-lt"/>
              </a:rPr>
              <a:t> </a:t>
            </a:r>
            <a:r>
              <a:rPr lang="en-US" sz="2000" err="1">
                <a:latin typeface="+mj-lt"/>
                <a:ea typeface="+mj-lt"/>
                <a:cs typeface="+mj-lt"/>
              </a:rPr>
              <a:t>elementlər</a:t>
            </a:r>
            <a:r>
              <a:rPr lang="en-US" sz="2000" dirty="0">
                <a:latin typeface="+mj-lt"/>
                <a:ea typeface="+mj-lt"/>
                <a:cs typeface="+mj-lt"/>
              </a:rPr>
              <a:t> </a:t>
            </a:r>
            <a:r>
              <a:rPr lang="en-US" sz="2000" err="1">
                <a:latin typeface="+mj-lt"/>
                <a:ea typeface="+mj-lt"/>
                <a:cs typeface="+mj-lt"/>
              </a:rPr>
              <a:t>arasında</a:t>
            </a:r>
            <a:r>
              <a:rPr lang="en-US" sz="2000" dirty="0">
                <a:latin typeface="+mj-lt"/>
                <a:ea typeface="+mj-lt"/>
                <a:cs typeface="+mj-lt"/>
              </a:rPr>
              <a:t> </a:t>
            </a:r>
            <a:r>
              <a:rPr lang="en-US" sz="2000" err="1">
                <a:latin typeface="+mj-lt"/>
                <a:ea typeface="+mj-lt"/>
                <a:cs typeface="+mj-lt"/>
              </a:rPr>
              <a:t>təxminən</a:t>
            </a:r>
            <a:r>
              <a:rPr lang="en-US" sz="2000" dirty="0">
                <a:latin typeface="+mj-lt"/>
                <a:ea typeface="+mj-lt"/>
                <a:cs typeface="+mj-lt"/>
              </a:rPr>
              <a:t> </a:t>
            </a:r>
            <a:r>
              <a:rPr lang="en-US" sz="2000" err="1">
                <a:latin typeface="+mj-lt"/>
                <a:ea typeface="+mj-lt"/>
                <a:cs typeface="+mj-lt"/>
              </a:rPr>
              <a:t>eyni</a:t>
            </a:r>
            <a:r>
              <a:rPr lang="en-US" sz="2000" dirty="0">
                <a:latin typeface="+mj-lt"/>
                <a:ea typeface="+mj-lt"/>
                <a:cs typeface="+mj-lt"/>
              </a:rPr>
              <a:t> </a:t>
            </a:r>
            <a:r>
              <a:rPr lang="en-US" sz="2000" err="1">
                <a:latin typeface="+mj-lt"/>
                <a:ea typeface="+mj-lt"/>
                <a:cs typeface="+mj-lt"/>
              </a:rPr>
              <a:t>fərq</a:t>
            </a:r>
            <a:r>
              <a:rPr lang="en-US" sz="2000" dirty="0">
                <a:latin typeface="+mj-lt"/>
                <a:ea typeface="+mj-lt"/>
                <a:cs typeface="+mj-lt"/>
              </a:rPr>
              <a:t> </a:t>
            </a:r>
            <a:r>
              <a:rPr lang="en-US" sz="2000" err="1">
                <a:latin typeface="+mj-lt"/>
                <a:ea typeface="+mj-lt"/>
                <a:cs typeface="+mj-lt"/>
              </a:rPr>
              <a:t>varsa</a:t>
            </a:r>
            <a:r>
              <a:rPr lang="en-US" sz="2000" dirty="0">
                <a:latin typeface="+mj-lt"/>
                <a:ea typeface="+mj-lt"/>
                <a:cs typeface="+mj-lt"/>
              </a:rPr>
              <a:t> (</a:t>
            </a:r>
            <a:r>
              <a:rPr lang="en-US" sz="2000" err="1">
                <a:latin typeface="+mj-lt"/>
                <a:ea typeface="+mj-lt"/>
                <a:cs typeface="+mj-lt"/>
              </a:rPr>
              <a:t>məsələn</a:t>
            </a:r>
            <a:r>
              <a:rPr lang="en-US" sz="2000" dirty="0">
                <a:latin typeface="+mj-lt"/>
                <a:ea typeface="+mj-lt"/>
                <a:cs typeface="+mj-lt"/>
              </a:rPr>
              <a:t>, [10, 20, 30, 40, 50]).</a:t>
            </a:r>
            <a:endParaRPr lang="en-US" sz="2000"/>
          </a:p>
          <a:p>
            <a:pPr marL="285750" lvl="1" indent="-285750">
              <a:buFont typeface="Arial"/>
              <a:buChar char="•"/>
            </a:pPr>
            <a:r>
              <a:rPr lang="en-US" sz="2000" dirty="0">
                <a:latin typeface="+mj-lt"/>
                <a:ea typeface="+mj-lt"/>
                <a:cs typeface="+mj-lt"/>
              </a:rPr>
              <a:t>Bu </a:t>
            </a:r>
            <a:r>
              <a:rPr lang="en-US" sz="2000" err="1">
                <a:latin typeface="+mj-lt"/>
                <a:ea typeface="+mj-lt"/>
                <a:cs typeface="+mj-lt"/>
              </a:rPr>
              <a:t>halda</a:t>
            </a:r>
            <a:r>
              <a:rPr lang="en-US" sz="2000" dirty="0">
                <a:latin typeface="+mj-lt"/>
                <a:ea typeface="+mj-lt"/>
                <a:cs typeface="+mj-lt"/>
              </a:rPr>
              <a:t>, </a:t>
            </a:r>
            <a:r>
              <a:rPr lang="en-US" sz="2000" err="1">
                <a:latin typeface="+mj-lt"/>
                <a:ea typeface="+mj-lt"/>
                <a:cs typeface="+mj-lt"/>
              </a:rPr>
              <a:t>alqoritm</a:t>
            </a:r>
            <a:r>
              <a:rPr lang="en-US" sz="2000" dirty="0">
                <a:latin typeface="+mj-lt"/>
                <a:ea typeface="+mj-lt"/>
                <a:cs typeface="+mj-lt"/>
              </a:rPr>
              <a:t> </a:t>
            </a:r>
            <a:r>
              <a:rPr lang="en-US" sz="2000" err="1">
                <a:latin typeface="+mj-lt"/>
                <a:ea typeface="+mj-lt"/>
                <a:cs typeface="+mj-lt"/>
              </a:rPr>
              <a:t>hər</a:t>
            </a:r>
            <a:r>
              <a:rPr lang="en-US" sz="2000" dirty="0">
                <a:latin typeface="+mj-lt"/>
                <a:ea typeface="+mj-lt"/>
                <a:cs typeface="+mj-lt"/>
              </a:rPr>
              <a:t> </a:t>
            </a:r>
            <a:r>
              <a:rPr lang="en-US" sz="2000" err="1">
                <a:latin typeface="+mj-lt"/>
                <a:ea typeface="+mj-lt"/>
                <a:cs typeface="+mj-lt"/>
              </a:rPr>
              <a:t>addımda</a:t>
            </a:r>
            <a:r>
              <a:rPr lang="en-US" sz="2000" dirty="0">
                <a:latin typeface="+mj-lt"/>
                <a:ea typeface="+mj-lt"/>
                <a:cs typeface="+mj-lt"/>
              </a:rPr>
              <a:t> </a:t>
            </a:r>
            <a:r>
              <a:rPr lang="en-US" sz="2000" err="1">
                <a:latin typeface="+mj-lt"/>
                <a:ea typeface="+mj-lt"/>
                <a:cs typeface="+mj-lt"/>
              </a:rPr>
              <a:t>doğru</a:t>
            </a:r>
            <a:r>
              <a:rPr lang="en-US" sz="2000" dirty="0">
                <a:latin typeface="+mj-lt"/>
                <a:ea typeface="+mj-lt"/>
                <a:cs typeface="+mj-lt"/>
              </a:rPr>
              <a:t> </a:t>
            </a:r>
            <a:r>
              <a:rPr lang="en-US" sz="2000" err="1">
                <a:latin typeface="+mj-lt"/>
                <a:ea typeface="+mj-lt"/>
                <a:cs typeface="+mj-lt"/>
              </a:rPr>
              <a:t>təxmin</a:t>
            </a:r>
            <a:r>
              <a:rPr lang="en-US" sz="2000" dirty="0">
                <a:latin typeface="+mj-lt"/>
                <a:ea typeface="+mj-lt"/>
                <a:cs typeface="+mj-lt"/>
              </a:rPr>
              <a:t> </a:t>
            </a:r>
            <a:r>
              <a:rPr lang="en-US" sz="2000" err="1">
                <a:latin typeface="+mj-lt"/>
                <a:ea typeface="+mj-lt"/>
                <a:cs typeface="+mj-lt"/>
              </a:rPr>
              <a:t>edir</a:t>
            </a:r>
            <a:r>
              <a:rPr lang="en-US" sz="2000" dirty="0">
                <a:latin typeface="+mj-lt"/>
                <a:ea typeface="+mj-lt"/>
                <a:cs typeface="+mj-lt"/>
              </a:rPr>
              <a:t> </a:t>
            </a:r>
            <a:r>
              <a:rPr lang="en-US" sz="2000" err="1">
                <a:latin typeface="+mj-lt"/>
                <a:ea typeface="+mj-lt"/>
                <a:cs typeface="+mj-lt"/>
              </a:rPr>
              <a:t>və</a:t>
            </a:r>
            <a:r>
              <a:rPr lang="en-US" sz="2000" dirty="0">
                <a:latin typeface="+mj-lt"/>
                <a:ea typeface="+mj-lt"/>
                <a:cs typeface="+mj-lt"/>
              </a:rPr>
              <a:t> </a:t>
            </a:r>
            <a:r>
              <a:rPr lang="en-US" sz="2000" err="1">
                <a:latin typeface="+mj-lt"/>
                <a:ea typeface="+mj-lt"/>
                <a:cs typeface="+mj-lt"/>
              </a:rPr>
              <a:t>elementləri</a:t>
            </a:r>
            <a:r>
              <a:rPr lang="en-US" sz="2000" dirty="0">
                <a:latin typeface="+mj-lt"/>
                <a:ea typeface="+mj-lt"/>
                <a:cs typeface="+mj-lt"/>
              </a:rPr>
              <a:t> </a:t>
            </a:r>
            <a:r>
              <a:rPr lang="en-US" sz="2000" err="1">
                <a:latin typeface="+mj-lt"/>
                <a:ea typeface="+mj-lt"/>
                <a:cs typeface="+mj-lt"/>
              </a:rPr>
              <a:t>daha</a:t>
            </a:r>
            <a:r>
              <a:rPr lang="en-US" sz="2000" dirty="0">
                <a:latin typeface="+mj-lt"/>
                <a:ea typeface="+mj-lt"/>
                <a:cs typeface="+mj-lt"/>
              </a:rPr>
              <a:t> </a:t>
            </a:r>
            <a:r>
              <a:rPr lang="en-US" sz="2000" err="1">
                <a:latin typeface="+mj-lt"/>
                <a:ea typeface="+mj-lt"/>
                <a:cs typeface="+mj-lt"/>
              </a:rPr>
              <a:t>az</a:t>
            </a:r>
            <a:r>
              <a:rPr lang="en-US" sz="2000" dirty="0">
                <a:latin typeface="+mj-lt"/>
                <a:ea typeface="+mj-lt"/>
                <a:cs typeface="+mj-lt"/>
              </a:rPr>
              <a:t> </a:t>
            </a:r>
            <a:r>
              <a:rPr lang="en-US" sz="2000" err="1">
                <a:latin typeface="+mj-lt"/>
                <a:ea typeface="+mj-lt"/>
                <a:cs typeface="+mj-lt"/>
              </a:rPr>
              <a:t>addımda</a:t>
            </a:r>
            <a:r>
              <a:rPr lang="en-US" sz="2000" dirty="0">
                <a:latin typeface="+mj-lt"/>
                <a:ea typeface="+mj-lt"/>
                <a:cs typeface="+mj-lt"/>
              </a:rPr>
              <a:t> tapa </a:t>
            </a:r>
            <a:r>
              <a:rPr lang="en-US" sz="2000" err="1">
                <a:latin typeface="+mj-lt"/>
                <a:ea typeface="+mj-lt"/>
                <a:cs typeface="+mj-lt"/>
              </a:rPr>
              <a:t>bilir</a:t>
            </a:r>
            <a:r>
              <a:rPr lang="en-US" sz="2000" dirty="0">
                <a:latin typeface="+mj-lt"/>
                <a:ea typeface="+mj-lt"/>
                <a:cs typeface="+mj-lt"/>
              </a:rPr>
              <a:t>.</a:t>
            </a:r>
            <a:endParaRPr lang="en-US" sz="2000"/>
          </a:p>
          <a:p>
            <a:pPr marL="285750" indent="-285750">
              <a:buFont typeface="Arial"/>
              <a:buChar char="•"/>
            </a:pPr>
            <a:r>
              <a:rPr lang="en-US" sz="2000" err="1">
                <a:ea typeface="+mj-lt"/>
                <a:cs typeface="+mj-lt"/>
              </a:rPr>
              <a:t>Axtarılan</a:t>
            </a:r>
            <a:r>
              <a:rPr lang="en-US" sz="2000" dirty="0">
                <a:ea typeface="+mj-lt"/>
                <a:cs typeface="+mj-lt"/>
              </a:rPr>
              <a:t> element </a:t>
            </a:r>
            <a:r>
              <a:rPr lang="en-US" sz="2000" err="1">
                <a:ea typeface="+mj-lt"/>
                <a:cs typeface="+mj-lt"/>
              </a:rPr>
              <a:t>mərkəzə</a:t>
            </a:r>
            <a:r>
              <a:rPr lang="en-US" sz="2000" dirty="0">
                <a:ea typeface="+mj-lt"/>
                <a:cs typeface="+mj-lt"/>
              </a:rPr>
              <a:t> </a:t>
            </a:r>
            <a:r>
              <a:rPr lang="en-US" sz="2000" err="1">
                <a:ea typeface="+mj-lt"/>
                <a:cs typeface="+mj-lt"/>
              </a:rPr>
              <a:t>yaxın</a:t>
            </a:r>
            <a:r>
              <a:rPr lang="en-US" sz="2000" dirty="0">
                <a:ea typeface="+mj-lt"/>
                <a:cs typeface="+mj-lt"/>
              </a:rPr>
              <a:t> </a:t>
            </a:r>
            <a:r>
              <a:rPr lang="en-US" sz="2000" err="1">
                <a:ea typeface="+mj-lt"/>
                <a:cs typeface="+mj-lt"/>
              </a:rPr>
              <a:t>olduqda</a:t>
            </a:r>
            <a:r>
              <a:rPr lang="en-US" sz="2000" dirty="0">
                <a:ea typeface="+mj-lt"/>
                <a:cs typeface="+mj-lt"/>
              </a:rPr>
              <a:t>.</a:t>
            </a:r>
            <a:endParaRPr lang="en-US" sz="2000" dirty="0"/>
          </a:p>
          <a:p>
            <a:pPr marL="285750" lvl="1" indent="-285750">
              <a:buFont typeface="Arial"/>
              <a:buChar char="•"/>
            </a:pPr>
            <a:r>
              <a:rPr lang="en-US" sz="2000" err="1">
                <a:latin typeface="+mj-lt"/>
                <a:ea typeface="+mj-lt"/>
                <a:cs typeface="+mj-lt"/>
              </a:rPr>
              <a:t>Axtarılan</a:t>
            </a:r>
            <a:r>
              <a:rPr lang="en-US" sz="2000" dirty="0">
                <a:latin typeface="+mj-lt"/>
                <a:ea typeface="+mj-lt"/>
                <a:cs typeface="+mj-lt"/>
              </a:rPr>
              <a:t> element </a:t>
            </a:r>
            <a:r>
              <a:rPr lang="en-US" sz="2000" err="1">
                <a:latin typeface="+mj-lt"/>
                <a:ea typeface="+mj-lt"/>
                <a:cs typeface="+mj-lt"/>
              </a:rPr>
              <a:t>massivdəki</a:t>
            </a:r>
            <a:r>
              <a:rPr lang="en-US" sz="2000" dirty="0">
                <a:latin typeface="+mj-lt"/>
                <a:ea typeface="+mj-lt"/>
                <a:cs typeface="+mj-lt"/>
              </a:rPr>
              <a:t> </a:t>
            </a:r>
            <a:r>
              <a:rPr lang="en-US" sz="2000" err="1">
                <a:latin typeface="+mj-lt"/>
                <a:ea typeface="+mj-lt"/>
                <a:cs typeface="+mj-lt"/>
              </a:rPr>
              <a:t>elementlərin</a:t>
            </a:r>
            <a:r>
              <a:rPr lang="en-US" sz="2000" dirty="0">
                <a:latin typeface="+mj-lt"/>
                <a:ea typeface="+mj-lt"/>
                <a:cs typeface="+mj-lt"/>
              </a:rPr>
              <a:t> </a:t>
            </a:r>
            <a:r>
              <a:rPr lang="en-US" sz="2000" err="1">
                <a:latin typeface="+mj-lt"/>
                <a:ea typeface="+mj-lt"/>
                <a:cs typeface="+mj-lt"/>
              </a:rPr>
              <a:t>ortalarına</a:t>
            </a:r>
            <a:r>
              <a:rPr lang="en-US" sz="2000" dirty="0">
                <a:latin typeface="+mj-lt"/>
                <a:ea typeface="+mj-lt"/>
                <a:cs typeface="+mj-lt"/>
              </a:rPr>
              <a:t> </a:t>
            </a:r>
            <a:r>
              <a:rPr lang="en-US" sz="2000" err="1">
                <a:latin typeface="+mj-lt"/>
                <a:ea typeface="+mj-lt"/>
                <a:cs typeface="+mj-lt"/>
              </a:rPr>
              <a:t>yaxın</a:t>
            </a:r>
            <a:r>
              <a:rPr lang="en-US" sz="2000" dirty="0">
                <a:latin typeface="+mj-lt"/>
                <a:ea typeface="+mj-lt"/>
                <a:cs typeface="+mj-lt"/>
              </a:rPr>
              <a:t> </a:t>
            </a:r>
            <a:r>
              <a:rPr lang="en-US" sz="2000" err="1">
                <a:latin typeface="+mj-lt"/>
                <a:ea typeface="+mj-lt"/>
                <a:cs typeface="+mj-lt"/>
              </a:rPr>
              <a:t>olduqda</a:t>
            </a:r>
            <a:r>
              <a:rPr lang="en-US" sz="2000" dirty="0">
                <a:latin typeface="+mj-lt"/>
                <a:ea typeface="+mj-lt"/>
                <a:cs typeface="+mj-lt"/>
              </a:rPr>
              <a:t>, </a:t>
            </a:r>
            <a:r>
              <a:rPr lang="en-US" sz="2000" err="1">
                <a:latin typeface="+mj-lt"/>
                <a:ea typeface="+mj-lt"/>
                <a:cs typeface="+mj-lt"/>
              </a:rPr>
              <a:t>axtarış</a:t>
            </a:r>
            <a:r>
              <a:rPr lang="en-US" sz="2000" dirty="0">
                <a:latin typeface="+mj-lt"/>
                <a:ea typeface="+mj-lt"/>
                <a:cs typeface="+mj-lt"/>
              </a:rPr>
              <a:t> </a:t>
            </a:r>
            <a:r>
              <a:rPr lang="en-US" sz="2000" err="1">
                <a:latin typeface="+mj-lt"/>
                <a:ea typeface="+mj-lt"/>
                <a:cs typeface="+mj-lt"/>
              </a:rPr>
              <a:t>çox</a:t>
            </a:r>
            <a:r>
              <a:rPr lang="en-US" sz="2000" dirty="0">
                <a:latin typeface="+mj-lt"/>
                <a:ea typeface="+mj-lt"/>
                <a:cs typeface="+mj-lt"/>
              </a:rPr>
              <a:t> </a:t>
            </a:r>
            <a:r>
              <a:rPr lang="en-US" sz="2000" err="1">
                <a:latin typeface="+mj-lt"/>
                <a:ea typeface="+mj-lt"/>
                <a:cs typeface="+mj-lt"/>
              </a:rPr>
              <a:t>tez</a:t>
            </a:r>
            <a:r>
              <a:rPr lang="en-US" sz="2000" dirty="0">
                <a:latin typeface="+mj-lt"/>
                <a:ea typeface="+mj-lt"/>
                <a:cs typeface="+mj-lt"/>
              </a:rPr>
              <a:t> </a:t>
            </a:r>
            <a:r>
              <a:rPr lang="en-US" sz="2000" err="1">
                <a:latin typeface="+mj-lt"/>
                <a:ea typeface="+mj-lt"/>
                <a:cs typeface="+mj-lt"/>
              </a:rPr>
              <a:t>nəticələnir</a:t>
            </a:r>
            <a:r>
              <a:rPr lang="en-US" sz="2000" dirty="0">
                <a:latin typeface="+mj-lt"/>
                <a:ea typeface="+mj-lt"/>
                <a:cs typeface="+mj-lt"/>
              </a:rPr>
              <a:t>, </a:t>
            </a:r>
            <a:r>
              <a:rPr lang="en-US" sz="2000" err="1">
                <a:latin typeface="+mj-lt"/>
                <a:ea typeface="+mj-lt"/>
                <a:cs typeface="+mj-lt"/>
              </a:rPr>
              <a:t>çünki</a:t>
            </a:r>
            <a:r>
              <a:rPr lang="en-US" sz="2000" dirty="0">
                <a:latin typeface="+mj-lt"/>
                <a:ea typeface="+mj-lt"/>
                <a:cs typeface="+mj-lt"/>
              </a:rPr>
              <a:t> </a:t>
            </a:r>
            <a:r>
              <a:rPr lang="en-US" sz="2000" err="1">
                <a:latin typeface="+mj-lt"/>
                <a:ea typeface="+mj-lt"/>
                <a:cs typeface="+mj-lt"/>
              </a:rPr>
              <a:t>interpolasiya</a:t>
            </a:r>
            <a:r>
              <a:rPr lang="en-US" sz="2000" dirty="0">
                <a:latin typeface="+mj-lt"/>
                <a:ea typeface="+mj-lt"/>
                <a:cs typeface="+mj-lt"/>
              </a:rPr>
              <a:t> </a:t>
            </a:r>
            <a:r>
              <a:rPr lang="en-US" sz="2000" err="1">
                <a:latin typeface="+mj-lt"/>
                <a:ea typeface="+mj-lt"/>
                <a:cs typeface="+mj-lt"/>
              </a:rPr>
              <a:t>daha</a:t>
            </a:r>
            <a:r>
              <a:rPr lang="en-US" sz="2000" dirty="0">
                <a:latin typeface="+mj-lt"/>
                <a:ea typeface="+mj-lt"/>
                <a:cs typeface="+mj-lt"/>
              </a:rPr>
              <a:t> </a:t>
            </a:r>
            <a:r>
              <a:rPr lang="en-US" sz="2000" err="1">
                <a:latin typeface="+mj-lt"/>
                <a:ea typeface="+mj-lt"/>
                <a:cs typeface="+mj-lt"/>
              </a:rPr>
              <a:t>dəqiq</a:t>
            </a:r>
            <a:r>
              <a:rPr lang="en-US" sz="2000" dirty="0">
                <a:latin typeface="+mj-lt"/>
                <a:ea typeface="+mj-lt"/>
                <a:cs typeface="+mj-lt"/>
              </a:rPr>
              <a:t> </a:t>
            </a:r>
            <a:r>
              <a:rPr lang="en-US" sz="2000" err="1">
                <a:latin typeface="+mj-lt"/>
                <a:ea typeface="+mj-lt"/>
                <a:cs typeface="+mj-lt"/>
              </a:rPr>
              <a:t>olur</a:t>
            </a:r>
            <a:r>
              <a:rPr lang="en-US" sz="2000" dirty="0">
                <a:latin typeface="+mj-lt"/>
                <a:ea typeface="+mj-lt"/>
                <a:cs typeface="+mj-lt"/>
              </a:rPr>
              <a:t>.</a:t>
            </a:r>
            <a:endParaRPr lang="en-US" sz="2000"/>
          </a:p>
          <a:p>
            <a:endParaRPr lang="en-US" sz="2000" dirty="0">
              <a:latin typeface="Avenir Next LT Pro"/>
            </a:endParaRPr>
          </a:p>
        </p:txBody>
      </p:sp>
      <p:pic>
        <p:nvPicPr>
          <p:cNvPr id="4" name="Content Placeholder 3" descr="A purple background with yellow letters&#10;&#10;Description automatically generated">
            <a:extLst>
              <a:ext uri="{FF2B5EF4-FFF2-40B4-BE49-F238E27FC236}">
                <a16:creationId xmlns:a16="http://schemas.microsoft.com/office/drawing/2014/main" id="{0FBE891A-D900-8732-E544-B81F86209435}"/>
              </a:ext>
            </a:extLst>
          </p:cNvPr>
          <p:cNvPicPr>
            <a:picLocks noGrp="1" noChangeAspect="1"/>
          </p:cNvPicPr>
          <p:nvPr>
            <p:ph idx="1"/>
          </p:nvPr>
        </p:nvPicPr>
        <p:blipFill>
          <a:blip r:embed="rId2"/>
          <a:stretch>
            <a:fillRect/>
          </a:stretch>
        </p:blipFill>
        <p:spPr>
          <a:xfrm>
            <a:off x="-44" y="238445"/>
            <a:ext cx="12191999" cy="684910"/>
          </a:xfrm>
        </p:spPr>
      </p:pic>
      <p:pic>
        <p:nvPicPr>
          <p:cNvPr id="5" name="Picture 4" descr="A white rectangular object with black text&#10;&#10;Description automatically generated">
            <a:extLst>
              <a:ext uri="{FF2B5EF4-FFF2-40B4-BE49-F238E27FC236}">
                <a16:creationId xmlns:a16="http://schemas.microsoft.com/office/drawing/2014/main" id="{1AB00B08-C776-68E9-13E5-3BC49FDEC881}"/>
              </a:ext>
            </a:extLst>
          </p:cNvPr>
          <p:cNvPicPr>
            <a:picLocks noChangeAspect="1"/>
          </p:cNvPicPr>
          <p:nvPr/>
        </p:nvPicPr>
        <p:blipFill>
          <a:blip r:embed="rId3"/>
          <a:stretch>
            <a:fillRect/>
          </a:stretch>
        </p:blipFill>
        <p:spPr>
          <a:xfrm>
            <a:off x="0" y="913852"/>
            <a:ext cx="12192000" cy="1019792"/>
          </a:xfrm>
          <a:prstGeom prst="rect">
            <a:avLst/>
          </a:prstGeom>
        </p:spPr>
      </p:pic>
    </p:spTree>
    <p:extLst>
      <p:ext uri="{BB962C8B-B14F-4D97-AF65-F5344CB8AC3E}">
        <p14:creationId xmlns:p14="http://schemas.microsoft.com/office/powerpoint/2010/main" val="27116165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1AB0F-2EED-FBF4-3C45-F4BA2BFC7708}"/>
              </a:ext>
            </a:extLst>
          </p:cNvPr>
          <p:cNvSpPr>
            <a:spLocks noGrp="1"/>
          </p:cNvSpPr>
          <p:nvPr>
            <p:ph type="title"/>
          </p:nvPr>
        </p:nvSpPr>
        <p:spPr>
          <a:xfrm>
            <a:off x="108533" y="1917863"/>
            <a:ext cx="9950103" cy="4936376"/>
          </a:xfrm>
        </p:spPr>
        <p:txBody>
          <a:bodyPr/>
          <a:lstStyle/>
          <a:p>
            <a:r>
              <a:rPr lang="en-US" sz="2000" err="1"/>
              <a:t>Ən</a:t>
            </a:r>
            <a:r>
              <a:rPr lang="en-US" sz="2000" dirty="0"/>
              <a:t> Pis Hal (Worst Case)</a:t>
            </a:r>
          </a:p>
          <a:p>
            <a:pPr marL="285750" indent="-285750">
              <a:buFont typeface="Arial"/>
              <a:buChar char="•"/>
            </a:pPr>
            <a:r>
              <a:rPr lang="en-US" sz="2000" dirty="0">
                <a:ea typeface="+mj-lt"/>
                <a:cs typeface="+mj-lt"/>
              </a:rPr>
              <a:t>Zaman </a:t>
            </a:r>
            <a:r>
              <a:rPr lang="en-US" sz="2000" dirty="0" err="1">
                <a:ea typeface="+mj-lt"/>
                <a:cs typeface="+mj-lt"/>
              </a:rPr>
              <a:t>mürəkkəbliyi</a:t>
            </a:r>
            <a:r>
              <a:rPr lang="en-US" sz="2000" dirty="0">
                <a:ea typeface="+mj-lt"/>
                <a:cs typeface="+mj-lt"/>
              </a:rPr>
              <a:t>:</a:t>
            </a:r>
            <a:r>
              <a:rPr lang="en-US" sz="2000" b="0" dirty="0">
                <a:ea typeface="+mj-lt"/>
                <a:cs typeface="+mj-lt"/>
              </a:rPr>
              <a:t> </a:t>
            </a:r>
            <a:r>
              <a:rPr lang="en-US" sz="2000" dirty="0">
                <a:ea typeface="+mj-lt"/>
                <a:cs typeface="+mj-lt"/>
              </a:rPr>
              <a:t>O(n)</a:t>
            </a:r>
            <a:endParaRPr lang="en-US" sz="2000" dirty="0"/>
          </a:p>
          <a:p>
            <a:r>
              <a:rPr lang="en-US" sz="2000" err="1"/>
              <a:t>Şərtlər</a:t>
            </a:r>
            <a:r>
              <a:rPr lang="en-US" sz="2000" dirty="0"/>
              <a:t>:</a:t>
            </a:r>
          </a:p>
          <a:p>
            <a:pPr marL="285750" indent="-285750">
              <a:buFont typeface="Arial"/>
              <a:buChar char="•"/>
            </a:pPr>
            <a:r>
              <a:rPr lang="en-US" sz="2000" dirty="0" err="1">
                <a:ea typeface="+mj-lt"/>
                <a:cs typeface="+mj-lt"/>
              </a:rPr>
              <a:t>Verilənlər</a:t>
            </a:r>
            <a:r>
              <a:rPr lang="en-US" sz="2000" dirty="0">
                <a:ea typeface="+mj-lt"/>
                <a:cs typeface="+mj-lt"/>
              </a:rPr>
              <a:t> </a:t>
            </a:r>
            <a:r>
              <a:rPr lang="en-US" sz="2000" dirty="0" err="1">
                <a:ea typeface="+mj-lt"/>
                <a:cs typeface="+mj-lt"/>
              </a:rPr>
              <a:t>bərabər</a:t>
            </a:r>
            <a:r>
              <a:rPr lang="en-US" sz="2000" dirty="0">
                <a:ea typeface="+mj-lt"/>
                <a:cs typeface="+mj-lt"/>
              </a:rPr>
              <a:t> </a:t>
            </a:r>
            <a:r>
              <a:rPr lang="en-US" sz="2000" dirty="0" err="1">
                <a:ea typeface="+mj-lt"/>
                <a:cs typeface="+mj-lt"/>
              </a:rPr>
              <a:t>paylanmamışdır</a:t>
            </a:r>
            <a:r>
              <a:rPr lang="en-US" sz="2000" dirty="0">
                <a:ea typeface="+mj-lt"/>
                <a:cs typeface="+mj-lt"/>
              </a:rPr>
              <a:t>.</a:t>
            </a:r>
            <a:endParaRPr lang="en-US" sz="2000" dirty="0"/>
          </a:p>
          <a:p>
            <a:pPr marL="285750" lvl="1" indent="-285750">
              <a:buFont typeface="Arial"/>
              <a:buChar char="•"/>
            </a:pPr>
            <a:r>
              <a:rPr lang="en-US" sz="2000" err="1">
                <a:latin typeface="+mj-lt"/>
                <a:ea typeface="+mj-lt"/>
                <a:cs typeface="+mj-lt"/>
              </a:rPr>
              <a:t>Əgər</a:t>
            </a:r>
            <a:r>
              <a:rPr lang="en-US" sz="2000" dirty="0">
                <a:latin typeface="+mj-lt"/>
                <a:ea typeface="+mj-lt"/>
                <a:cs typeface="+mj-lt"/>
              </a:rPr>
              <a:t> </a:t>
            </a:r>
            <a:r>
              <a:rPr lang="en-US" sz="2000" err="1">
                <a:latin typeface="+mj-lt"/>
                <a:ea typeface="+mj-lt"/>
                <a:cs typeface="+mj-lt"/>
              </a:rPr>
              <a:t>verilənlər</a:t>
            </a:r>
            <a:r>
              <a:rPr lang="en-US" sz="2000" dirty="0">
                <a:latin typeface="+mj-lt"/>
                <a:ea typeface="+mj-lt"/>
                <a:cs typeface="+mj-lt"/>
              </a:rPr>
              <a:t> </a:t>
            </a:r>
            <a:r>
              <a:rPr lang="en-US" sz="2000" err="1">
                <a:latin typeface="+mj-lt"/>
                <a:ea typeface="+mj-lt"/>
                <a:cs typeface="+mj-lt"/>
              </a:rPr>
              <a:t>arasında</a:t>
            </a:r>
            <a:r>
              <a:rPr lang="en-US" sz="2000" dirty="0">
                <a:latin typeface="+mj-lt"/>
                <a:ea typeface="+mj-lt"/>
                <a:cs typeface="+mj-lt"/>
              </a:rPr>
              <a:t> </a:t>
            </a:r>
            <a:r>
              <a:rPr lang="en-US" sz="2000" err="1">
                <a:latin typeface="+mj-lt"/>
                <a:ea typeface="+mj-lt"/>
                <a:cs typeface="+mj-lt"/>
              </a:rPr>
              <a:t>böyük</a:t>
            </a:r>
            <a:r>
              <a:rPr lang="en-US" sz="2000" dirty="0">
                <a:latin typeface="+mj-lt"/>
                <a:ea typeface="+mj-lt"/>
                <a:cs typeface="+mj-lt"/>
              </a:rPr>
              <a:t> </a:t>
            </a:r>
            <a:r>
              <a:rPr lang="en-US" sz="2000" err="1">
                <a:latin typeface="+mj-lt"/>
                <a:ea typeface="+mj-lt"/>
                <a:cs typeface="+mj-lt"/>
              </a:rPr>
              <a:t>fərqlər</a:t>
            </a:r>
            <a:r>
              <a:rPr lang="en-US" sz="2000" dirty="0">
                <a:latin typeface="+mj-lt"/>
                <a:ea typeface="+mj-lt"/>
                <a:cs typeface="+mj-lt"/>
              </a:rPr>
              <a:t> </a:t>
            </a:r>
            <a:r>
              <a:rPr lang="en-US" sz="2000" err="1">
                <a:latin typeface="+mj-lt"/>
                <a:ea typeface="+mj-lt"/>
                <a:cs typeface="+mj-lt"/>
              </a:rPr>
              <a:t>varsa</a:t>
            </a:r>
            <a:r>
              <a:rPr lang="en-US" sz="2000" dirty="0">
                <a:latin typeface="+mj-lt"/>
                <a:ea typeface="+mj-lt"/>
                <a:cs typeface="+mj-lt"/>
              </a:rPr>
              <a:t> (</a:t>
            </a:r>
            <a:r>
              <a:rPr lang="en-US" sz="2000" err="1">
                <a:latin typeface="+mj-lt"/>
                <a:ea typeface="+mj-lt"/>
                <a:cs typeface="+mj-lt"/>
              </a:rPr>
              <a:t>məsələn</a:t>
            </a:r>
            <a:r>
              <a:rPr lang="en-US" sz="2000" dirty="0">
                <a:latin typeface="+mj-lt"/>
                <a:ea typeface="+mj-lt"/>
                <a:cs typeface="+mj-lt"/>
              </a:rPr>
              <a:t>, [10, 20, 30, 1000, 5000, 10000]), </a:t>
            </a:r>
            <a:r>
              <a:rPr lang="en-US" sz="2000" err="1">
                <a:latin typeface="+mj-lt"/>
                <a:ea typeface="+mj-lt"/>
                <a:cs typeface="+mj-lt"/>
              </a:rPr>
              <a:t>interpolasiya</a:t>
            </a:r>
            <a:r>
              <a:rPr lang="en-US" sz="2000" dirty="0">
                <a:latin typeface="+mj-lt"/>
                <a:ea typeface="+mj-lt"/>
                <a:cs typeface="+mj-lt"/>
              </a:rPr>
              <a:t> </a:t>
            </a:r>
            <a:r>
              <a:rPr lang="en-US" sz="2000" err="1">
                <a:latin typeface="+mj-lt"/>
                <a:ea typeface="+mj-lt"/>
                <a:cs typeface="+mj-lt"/>
              </a:rPr>
              <a:t>doğru</a:t>
            </a:r>
            <a:r>
              <a:rPr lang="en-US" sz="2000" dirty="0">
                <a:latin typeface="+mj-lt"/>
                <a:ea typeface="+mj-lt"/>
                <a:cs typeface="+mj-lt"/>
              </a:rPr>
              <a:t> </a:t>
            </a:r>
            <a:r>
              <a:rPr lang="en-US" sz="2000" err="1">
                <a:latin typeface="+mj-lt"/>
                <a:ea typeface="+mj-lt"/>
                <a:cs typeface="+mj-lt"/>
              </a:rPr>
              <a:t>təxmin</a:t>
            </a:r>
            <a:r>
              <a:rPr lang="en-US" sz="2000" dirty="0">
                <a:latin typeface="+mj-lt"/>
                <a:ea typeface="+mj-lt"/>
                <a:cs typeface="+mj-lt"/>
              </a:rPr>
              <a:t> </a:t>
            </a:r>
            <a:r>
              <a:rPr lang="en-US" sz="2000" err="1">
                <a:latin typeface="+mj-lt"/>
                <a:ea typeface="+mj-lt"/>
                <a:cs typeface="+mj-lt"/>
              </a:rPr>
              <a:t>edə</a:t>
            </a:r>
            <a:r>
              <a:rPr lang="en-US" sz="2000" dirty="0">
                <a:latin typeface="+mj-lt"/>
                <a:ea typeface="+mj-lt"/>
                <a:cs typeface="+mj-lt"/>
              </a:rPr>
              <a:t> </a:t>
            </a:r>
            <a:r>
              <a:rPr lang="en-US" sz="2000" err="1">
                <a:latin typeface="+mj-lt"/>
                <a:ea typeface="+mj-lt"/>
                <a:cs typeface="+mj-lt"/>
              </a:rPr>
              <a:t>bilmir</a:t>
            </a:r>
            <a:r>
              <a:rPr lang="en-US" sz="2000" dirty="0">
                <a:latin typeface="+mj-lt"/>
                <a:ea typeface="+mj-lt"/>
                <a:cs typeface="+mj-lt"/>
              </a:rPr>
              <a:t>.</a:t>
            </a:r>
            <a:endParaRPr lang="en-US" sz="2000" dirty="0"/>
          </a:p>
          <a:p>
            <a:pPr marL="285750" lvl="1" indent="-285750">
              <a:buFont typeface="Arial"/>
              <a:buChar char="•"/>
            </a:pPr>
            <a:r>
              <a:rPr lang="en-US" sz="2000" err="1">
                <a:latin typeface="+mj-lt"/>
                <a:ea typeface="+mj-lt"/>
                <a:cs typeface="+mj-lt"/>
              </a:rPr>
              <a:t>Alqoritm</a:t>
            </a:r>
            <a:r>
              <a:rPr lang="en-US" sz="2000" dirty="0">
                <a:latin typeface="+mj-lt"/>
                <a:ea typeface="+mj-lt"/>
                <a:cs typeface="+mj-lt"/>
              </a:rPr>
              <a:t> </a:t>
            </a:r>
            <a:r>
              <a:rPr lang="en-US" sz="2000" err="1">
                <a:latin typeface="+mj-lt"/>
                <a:ea typeface="+mj-lt"/>
                <a:cs typeface="+mj-lt"/>
              </a:rPr>
              <a:t>səhv</a:t>
            </a:r>
            <a:r>
              <a:rPr lang="en-US" sz="2000" dirty="0">
                <a:latin typeface="+mj-lt"/>
                <a:ea typeface="+mj-lt"/>
                <a:cs typeface="+mj-lt"/>
              </a:rPr>
              <a:t> </a:t>
            </a:r>
            <a:r>
              <a:rPr lang="en-US" sz="2000" err="1">
                <a:latin typeface="+mj-lt"/>
                <a:ea typeface="+mj-lt"/>
                <a:cs typeface="+mj-lt"/>
              </a:rPr>
              <a:t>təxmin</a:t>
            </a:r>
            <a:r>
              <a:rPr lang="en-US" sz="2000" dirty="0">
                <a:latin typeface="+mj-lt"/>
                <a:ea typeface="+mj-lt"/>
                <a:cs typeface="+mj-lt"/>
              </a:rPr>
              <a:t> </a:t>
            </a:r>
            <a:r>
              <a:rPr lang="en-US" sz="2000" err="1">
                <a:latin typeface="+mj-lt"/>
                <a:ea typeface="+mj-lt"/>
                <a:cs typeface="+mj-lt"/>
              </a:rPr>
              <a:t>edərək</a:t>
            </a:r>
            <a:r>
              <a:rPr lang="en-US" sz="2000" dirty="0">
                <a:latin typeface="+mj-lt"/>
                <a:ea typeface="+mj-lt"/>
                <a:cs typeface="+mj-lt"/>
              </a:rPr>
              <a:t>, </a:t>
            </a:r>
            <a:r>
              <a:rPr lang="en-US" sz="2000" err="1">
                <a:latin typeface="+mj-lt"/>
                <a:ea typeface="+mj-lt"/>
                <a:cs typeface="+mj-lt"/>
              </a:rPr>
              <a:t>doğru</a:t>
            </a:r>
            <a:r>
              <a:rPr lang="en-US" sz="2000" dirty="0">
                <a:latin typeface="+mj-lt"/>
                <a:ea typeface="+mj-lt"/>
                <a:cs typeface="+mj-lt"/>
              </a:rPr>
              <a:t> </a:t>
            </a:r>
            <a:r>
              <a:rPr lang="en-US" sz="2000" err="1">
                <a:latin typeface="+mj-lt"/>
                <a:ea typeface="+mj-lt"/>
                <a:cs typeface="+mj-lt"/>
              </a:rPr>
              <a:t>elementə</a:t>
            </a:r>
            <a:r>
              <a:rPr lang="en-US" sz="2000" dirty="0">
                <a:latin typeface="+mj-lt"/>
                <a:ea typeface="+mj-lt"/>
                <a:cs typeface="+mj-lt"/>
              </a:rPr>
              <a:t> </a:t>
            </a:r>
            <a:r>
              <a:rPr lang="en-US" sz="2000" err="1">
                <a:latin typeface="+mj-lt"/>
                <a:ea typeface="+mj-lt"/>
                <a:cs typeface="+mj-lt"/>
              </a:rPr>
              <a:t>çatmaq</a:t>
            </a:r>
            <a:r>
              <a:rPr lang="en-US" sz="2000" dirty="0">
                <a:latin typeface="+mj-lt"/>
                <a:ea typeface="+mj-lt"/>
                <a:cs typeface="+mj-lt"/>
              </a:rPr>
              <a:t> </a:t>
            </a:r>
            <a:r>
              <a:rPr lang="en-US" sz="2000" err="1">
                <a:latin typeface="+mj-lt"/>
                <a:ea typeface="+mj-lt"/>
                <a:cs typeface="+mj-lt"/>
              </a:rPr>
              <a:t>üçün</a:t>
            </a:r>
            <a:r>
              <a:rPr lang="en-US" sz="2000" dirty="0">
                <a:latin typeface="+mj-lt"/>
                <a:ea typeface="+mj-lt"/>
                <a:cs typeface="+mj-lt"/>
              </a:rPr>
              <a:t> </a:t>
            </a:r>
            <a:r>
              <a:rPr lang="en-US" sz="2000" err="1">
                <a:latin typeface="+mj-lt"/>
                <a:ea typeface="+mj-lt"/>
                <a:cs typeface="+mj-lt"/>
              </a:rPr>
              <a:t>daha</a:t>
            </a:r>
            <a:r>
              <a:rPr lang="en-US" sz="2000" dirty="0">
                <a:latin typeface="+mj-lt"/>
                <a:ea typeface="+mj-lt"/>
                <a:cs typeface="+mj-lt"/>
              </a:rPr>
              <a:t> </a:t>
            </a:r>
            <a:r>
              <a:rPr lang="en-US" sz="2000" err="1">
                <a:latin typeface="+mj-lt"/>
                <a:ea typeface="+mj-lt"/>
                <a:cs typeface="+mj-lt"/>
              </a:rPr>
              <a:t>çox</a:t>
            </a:r>
            <a:r>
              <a:rPr lang="en-US" sz="2000" dirty="0">
                <a:latin typeface="+mj-lt"/>
                <a:ea typeface="+mj-lt"/>
                <a:cs typeface="+mj-lt"/>
              </a:rPr>
              <a:t> </a:t>
            </a:r>
            <a:r>
              <a:rPr lang="en-US" sz="2000" err="1">
                <a:latin typeface="+mj-lt"/>
                <a:ea typeface="+mj-lt"/>
                <a:cs typeface="+mj-lt"/>
              </a:rPr>
              <a:t>addım</a:t>
            </a:r>
            <a:r>
              <a:rPr lang="en-US" sz="2000" dirty="0">
                <a:latin typeface="+mj-lt"/>
                <a:ea typeface="+mj-lt"/>
                <a:cs typeface="+mj-lt"/>
              </a:rPr>
              <a:t> </a:t>
            </a:r>
            <a:r>
              <a:rPr lang="en-US" sz="2000" err="1">
                <a:latin typeface="+mj-lt"/>
                <a:ea typeface="+mj-lt"/>
                <a:cs typeface="+mj-lt"/>
              </a:rPr>
              <a:t>atmalı</a:t>
            </a:r>
            <a:r>
              <a:rPr lang="en-US" sz="2000" dirty="0">
                <a:latin typeface="+mj-lt"/>
                <a:ea typeface="+mj-lt"/>
                <a:cs typeface="+mj-lt"/>
              </a:rPr>
              <a:t> </a:t>
            </a:r>
            <a:r>
              <a:rPr lang="en-US" sz="2000" err="1">
                <a:latin typeface="+mj-lt"/>
                <a:ea typeface="+mj-lt"/>
                <a:cs typeface="+mj-lt"/>
              </a:rPr>
              <a:t>olur</a:t>
            </a:r>
            <a:r>
              <a:rPr lang="en-US" sz="2000" dirty="0">
                <a:latin typeface="+mj-lt"/>
                <a:ea typeface="+mj-lt"/>
                <a:cs typeface="+mj-lt"/>
              </a:rPr>
              <a:t>.</a:t>
            </a:r>
            <a:endParaRPr lang="en-US" sz="2000" dirty="0"/>
          </a:p>
          <a:p>
            <a:pPr marL="285750" indent="-285750">
              <a:buFont typeface="Arial"/>
              <a:buChar char="•"/>
            </a:pPr>
            <a:r>
              <a:rPr lang="en-US" sz="2000" dirty="0" err="1">
                <a:ea typeface="+mj-lt"/>
                <a:cs typeface="+mj-lt"/>
              </a:rPr>
              <a:t>Axtarılan</a:t>
            </a:r>
            <a:r>
              <a:rPr lang="en-US" sz="2000" dirty="0">
                <a:ea typeface="+mj-lt"/>
                <a:cs typeface="+mj-lt"/>
              </a:rPr>
              <a:t> element </a:t>
            </a:r>
            <a:r>
              <a:rPr lang="en-US" sz="2000" dirty="0" err="1">
                <a:ea typeface="+mj-lt"/>
                <a:cs typeface="+mj-lt"/>
              </a:rPr>
              <a:t>massivdə</a:t>
            </a:r>
            <a:r>
              <a:rPr lang="en-US" sz="2000" dirty="0">
                <a:ea typeface="+mj-lt"/>
                <a:cs typeface="+mj-lt"/>
              </a:rPr>
              <a:t> </a:t>
            </a:r>
            <a:r>
              <a:rPr lang="en-US" sz="2000" dirty="0" err="1">
                <a:ea typeface="+mj-lt"/>
                <a:cs typeface="+mj-lt"/>
              </a:rPr>
              <a:t>yoxdur</a:t>
            </a:r>
            <a:r>
              <a:rPr lang="en-US" sz="2000" dirty="0">
                <a:ea typeface="+mj-lt"/>
                <a:cs typeface="+mj-lt"/>
              </a:rPr>
              <a:t>.</a:t>
            </a:r>
            <a:endParaRPr lang="en-US" sz="2000" dirty="0"/>
          </a:p>
          <a:p>
            <a:pPr marL="285750" lvl="1" indent="-285750">
              <a:buFont typeface="Arial"/>
              <a:buChar char="•"/>
            </a:pPr>
            <a:r>
              <a:rPr lang="en-US" sz="2000" err="1">
                <a:latin typeface="+mj-lt"/>
                <a:ea typeface="+mj-lt"/>
                <a:cs typeface="+mj-lt"/>
              </a:rPr>
              <a:t>Axtarılan</a:t>
            </a:r>
            <a:r>
              <a:rPr lang="en-US" sz="2000" dirty="0">
                <a:latin typeface="+mj-lt"/>
                <a:ea typeface="+mj-lt"/>
                <a:cs typeface="+mj-lt"/>
              </a:rPr>
              <a:t> element </a:t>
            </a:r>
            <a:r>
              <a:rPr lang="en-US" sz="2000" err="1">
                <a:latin typeface="+mj-lt"/>
                <a:ea typeface="+mj-lt"/>
                <a:cs typeface="+mj-lt"/>
              </a:rPr>
              <a:t>massivdə</a:t>
            </a:r>
            <a:r>
              <a:rPr lang="en-US" sz="2000" dirty="0">
                <a:latin typeface="+mj-lt"/>
                <a:ea typeface="+mj-lt"/>
                <a:cs typeface="+mj-lt"/>
              </a:rPr>
              <a:t> </a:t>
            </a:r>
            <a:r>
              <a:rPr lang="en-US" sz="2000" err="1">
                <a:latin typeface="+mj-lt"/>
                <a:ea typeface="+mj-lt"/>
                <a:cs typeface="+mj-lt"/>
              </a:rPr>
              <a:t>yoxdursa</a:t>
            </a:r>
            <a:r>
              <a:rPr lang="en-US" sz="2000" dirty="0">
                <a:latin typeface="+mj-lt"/>
                <a:ea typeface="+mj-lt"/>
                <a:cs typeface="+mj-lt"/>
              </a:rPr>
              <a:t> </a:t>
            </a:r>
            <a:r>
              <a:rPr lang="en-US" sz="2000" err="1">
                <a:latin typeface="+mj-lt"/>
                <a:ea typeface="+mj-lt"/>
                <a:cs typeface="+mj-lt"/>
              </a:rPr>
              <a:t>və</a:t>
            </a:r>
            <a:r>
              <a:rPr lang="en-US" sz="2000" dirty="0">
                <a:latin typeface="+mj-lt"/>
                <a:ea typeface="+mj-lt"/>
                <a:cs typeface="+mj-lt"/>
              </a:rPr>
              <a:t> </a:t>
            </a:r>
            <a:r>
              <a:rPr lang="en-US" sz="2000" err="1">
                <a:latin typeface="+mj-lt"/>
                <a:ea typeface="+mj-lt"/>
                <a:cs typeface="+mj-lt"/>
              </a:rPr>
              <a:t>verilənlər</a:t>
            </a:r>
            <a:r>
              <a:rPr lang="en-US" sz="2000" dirty="0">
                <a:latin typeface="+mj-lt"/>
                <a:ea typeface="+mj-lt"/>
                <a:cs typeface="+mj-lt"/>
              </a:rPr>
              <a:t> </a:t>
            </a:r>
            <a:r>
              <a:rPr lang="en-US" sz="2000" err="1">
                <a:latin typeface="+mj-lt"/>
                <a:ea typeface="+mj-lt"/>
                <a:cs typeface="+mj-lt"/>
              </a:rPr>
              <a:t>qeyri-bərabər</a:t>
            </a:r>
            <a:r>
              <a:rPr lang="en-US" sz="2000" dirty="0">
                <a:latin typeface="+mj-lt"/>
                <a:ea typeface="+mj-lt"/>
                <a:cs typeface="+mj-lt"/>
              </a:rPr>
              <a:t> </a:t>
            </a:r>
            <a:r>
              <a:rPr lang="en-US" sz="2000" err="1">
                <a:latin typeface="+mj-lt"/>
                <a:ea typeface="+mj-lt"/>
                <a:cs typeface="+mj-lt"/>
              </a:rPr>
              <a:t>paylanıbsa</a:t>
            </a:r>
            <a:r>
              <a:rPr lang="en-US" sz="2000" dirty="0">
                <a:latin typeface="+mj-lt"/>
                <a:ea typeface="+mj-lt"/>
                <a:cs typeface="+mj-lt"/>
              </a:rPr>
              <a:t>, </a:t>
            </a:r>
            <a:r>
              <a:rPr lang="en-US" sz="2000" err="1">
                <a:latin typeface="+mj-lt"/>
                <a:ea typeface="+mj-lt"/>
                <a:cs typeface="+mj-lt"/>
              </a:rPr>
              <a:t>alqoritm</a:t>
            </a:r>
            <a:r>
              <a:rPr lang="en-US" sz="2000" dirty="0">
                <a:latin typeface="+mj-lt"/>
                <a:ea typeface="+mj-lt"/>
                <a:cs typeface="+mj-lt"/>
              </a:rPr>
              <a:t> </a:t>
            </a:r>
            <a:r>
              <a:rPr lang="en-US" sz="2000" err="1">
                <a:latin typeface="+mj-lt"/>
                <a:ea typeface="+mj-lt"/>
                <a:cs typeface="+mj-lt"/>
              </a:rPr>
              <a:t>tamamilə</a:t>
            </a:r>
            <a:r>
              <a:rPr lang="en-US" sz="2000" dirty="0">
                <a:latin typeface="+mj-lt"/>
                <a:ea typeface="+mj-lt"/>
                <a:cs typeface="+mj-lt"/>
              </a:rPr>
              <a:t> </a:t>
            </a:r>
            <a:r>
              <a:rPr lang="en-US" sz="2000" err="1">
                <a:latin typeface="+mj-lt"/>
                <a:ea typeface="+mj-lt"/>
                <a:cs typeface="+mj-lt"/>
              </a:rPr>
              <a:t>bütün</a:t>
            </a:r>
            <a:r>
              <a:rPr lang="en-US" sz="2000" dirty="0">
                <a:latin typeface="+mj-lt"/>
                <a:ea typeface="+mj-lt"/>
                <a:cs typeface="+mj-lt"/>
              </a:rPr>
              <a:t> </a:t>
            </a:r>
            <a:r>
              <a:rPr lang="en-US" sz="2000" err="1">
                <a:latin typeface="+mj-lt"/>
                <a:ea typeface="+mj-lt"/>
                <a:cs typeface="+mj-lt"/>
              </a:rPr>
              <a:t>elementləri</a:t>
            </a:r>
            <a:r>
              <a:rPr lang="en-US" sz="2000" dirty="0">
                <a:latin typeface="+mj-lt"/>
                <a:ea typeface="+mj-lt"/>
                <a:cs typeface="+mj-lt"/>
              </a:rPr>
              <a:t> </a:t>
            </a:r>
            <a:r>
              <a:rPr lang="en-US" sz="2000" err="1">
                <a:latin typeface="+mj-lt"/>
                <a:ea typeface="+mj-lt"/>
                <a:cs typeface="+mj-lt"/>
              </a:rPr>
              <a:t>yoxlamağa</a:t>
            </a:r>
            <a:r>
              <a:rPr lang="en-US" sz="2000" dirty="0">
                <a:latin typeface="+mj-lt"/>
                <a:ea typeface="+mj-lt"/>
                <a:cs typeface="+mj-lt"/>
              </a:rPr>
              <a:t> </a:t>
            </a:r>
            <a:r>
              <a:rPr lang="en-US" sz="2000" err="1">
                <a:latin typeface="+mj-lt"/>
                <a:ea typeface="+mj-lt"/>
                <a:cs typeface="+mj-lt"/>
              </a:rPr>
              <a:t>məcbur</a:t>
            </a:r>
            <a:r>
              <a:rPr lang="en-US" sz="2000" dirty="0">
                <a:latin typeface="+mj-lt"/>
                <a:ea typeface="+mj-lt"/>
                <a:cs typeface="+mj-lt"/>
              </a:rPr>
              <a:t> ola </a:t>
            </a:r>
            <a:r>
              <a:rPr lang="en-US" sz="2000" err="1">
                <a:latin typeface="+mj-lt"/>
                <a:ea typeface="+mj-lt"/>
                <a:cs typeface="+mj-lt"/>
              </a:rPr>
              <a:t>bilər</a:t>
            </a:r>
            <a:r>
              <a:rPr lang="en-US" sz="2000" dirty="0">
                <a:latin typeface="+mj-lt"/>
                <a:ea typeface="+mj-lt"/>
                <a:cs typeface="+mj-lt"/>
              </a:rPr>
              <a:t>, </a:t>
            </a:r>
            <a:r>
              <a:rPr lang="en-US" sz="2000" err="1">
                <a:latin typeface="+mj-lt"/>
                <a:ea typeface="+mj-lt"/>
                <a:cs typeface="+mj-lt"/>
              </a:rPr>
              <a:t>bu</a:t>
            </a:r>
            <a:r>
              <a:rPr lang="en-US" sz="2000" dirty="0">
                <a:latin typeface="+mj-lt"/>
                <a:ea typeface="+mj-lt"/>
                <a:cs typeface="+mj-lt"/>
              </a:rPr>
              <a:t> da </a:t>
            </a:r>
            <a:r>
              <a:rPr lang="en-US" sz="2000" err="1">
                <a:latin typeface="+mj-lt"/>
                <a:ea typeface="+mj-lt"/>
                <a:cs typeface="+mj-lt"/>
              </a:rPr>
              <a:t>performansı</a:t>
            </a:r>
            <a:r>
              <a:rPr lang="en-US" sz="2000" dirty="0">
                <a:latin typeface="+mj-lt"/>
                <a:ea typeface="+mj-lt"/>
                <a:cs typeface="+mj-lt"/>
              </a:rPr>
              <a:t> </a:t>
            </a:r>
            <a:r>
              <a:rPr lang="en-US" sz="2000" err="1">
                <a:latin typeface="+mj-lt"/>
                <a:ea typeface="+mj-lt"/>
                <a:cs typeface="+mj-lt"/>
              </a:rPr>
              <a:t>daha</a:t>
            </a:r>
            <a:r>
              <a:rPr lang="en-US" sz="2000" dirty="0">
                <a:latin typeface="+mj-lt"/>
                <a:ea typeface="+mj-lt"/>
                <a:cs typeface="+mj-lt"/>
              </a:rPr>
              <a:t> da </a:t>
            </a:r>
            <a:r>
              <a:rPr lang="en-US" sz="2000" err="1">
                <a:latin typeface="+mj-lt"/>
                <a:ea typeface="+mj-lt"/>
                <a:cs typeface="+mj-lt"/>
              </a:rPr>
              <a:t>pisləşdirir</a:t>
            </a:r>
            <a:r>
              <a:rPr lang="en-US" sz="2000" dirty="0">
                <a:latin typeface="+mj-lt"/>
                <a:ea typeface="+mj-lt"/>
                <a:cs typeface="+mj-lt"/>
              </a:rPr>
              <a:t>.</a:t>
            </a:r>
            <a:endParaRPr lang="en-US" sz="2000" dirty="0"/>
          </a:p>
          <a:p>
            <a:endParaRPr lang="en-US" sz="2000" dirty="0"/>
          </a:p>
        </p:txBody>
      </p:sp>
      <p:pic>
        <p:nvPicPr>
          <p:cNvPr id="4" name="Content Placeholder 3" descr="A purple background with yellow letters&#10;&#10;Description automatically generated">
            <a:extLst>
              <a:ext uri="{FF2B5EF4-FFF2-40B4-BE49-F238E27FC236}">
                <a16:creationId xmlns:a16="http://schemas.microsoft.com/office/drawing/2014/main" id="{CF5C0D65-3036-6143-7AB5-BB3B969227FF}"/>
              </a:ext>
            </a:extLst>
          </p:cNvPr>
          <p:cNvPicPr>
            <a:picLocks noGrp="1" noChangeAspect="1"/>
          </p:cNvPicPr>
          <p:nvPr>
            <p:ph idx="1"/>
          </p:nvPr>
        </p:nvPicPr>
        <p:blipFill>
          <a:blip r:embed="rId2"/>
          <a:stretch>
            <a:fillRect/>
          </a:stretch>
        </p:blipFill>
        <p:spPr>
          <a:xfrm>
            <a:off x="-4455" y="189607"/>
            <a:ext cx="12200823" cy="639014"/>
          </a:xfrm>
        </p:spPr>
      </p:pic>
      <p:pic>
        <p:nvPicPr>
          <p:cNvPr id="5" name="Picture 4" descr="A white rectangular object with black text&#10;&#10;Description automatically generated">
            <a:extLst>
              <a:ext uri="{FF2B5EF4-FFF2-40B4-BE49-F238E27FC236}">
                <a16:creationId xmlns:a16="http://schemas.microsoft.com/office/drawing/2014/main" id="{655B957C-1E01-7654-62D3-946A20FADA72}"/>
              </a:ext>
            </a:extLst>
          </p:cNvPr>
          <p:cNvPicPr>
            <a:picLocks noChangeAspect="1"/>
          </p:cNvPicPr>
          <p:nvPr/>
        </p:nvPicPr>
        <p:blipFill>
          <a:blip r:embed="rId3"/>
          <a:stretch>
            <a:fillRect/>
          </a:stretch>
        </p:blipFill>
        <p:spPr>
          <a:xfrm>
            <a:off x="1032" y="824560"/>
            <a:ext cx="12190526" cy="1090990"/>
          </a:xfrm>
          <a:prstGeom prst="rect">
            <a:avLst/>
          </a:prstGeom>
        </p:spPr>
      </p:pic>
    </p:spTree>
    <p:extLst>
      <p:ext uri="{BB962C8B-B14F-4D97-AF65-F5344CB8AC3E}">
        <p14:creationId xmlns:p14="http://schemas.microsoft.com/office/powerpoint/2010/main" val="10249741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0" y="450709"/>
            <a:ext cx="6272463" cy="2067233"/>
          </a:xfrm>
          <a:prstGeom prst="rect">
            <a:avLst/>
          </a:prstGeom>
        </p:spPr>
        <p:txBody>
          <a:bodyPr wrap="square">
            <a:spAutoFit/>
          </a:bodyPr>
          <a:lstStyle/>
          <a:p>
            <a:pPr>
              <a:lnSpc>
                <a:spcPts val="7700"/>
              </a:lnSpc>
            </a:pPr>
            <a:r>
              <a:rPr lang="en-US" sz="5400">
                <a:solidFill>
                  <a:srgbClr val="5C4E3D"/>
                </a:solidFill>
                <a:latin typeface="Libre Baskerville" pitchFamily="34" charset="0"/>
                <a:ea typeface="Libre Baskerville" pitchFamily="34" charset="-122"/>
                <a:cs typeface="Libre Baskerville" pitchFamily="34" charset="-120"/>
              </a:rPr>
              <a:t>Fibonacci Search Algorithm</a:t>
            </a:r>
            <a:endParaRPr lang="en-US" sz="5400" dirty="0"/>
          </a:p>
        </p:txBody>
      </p:sp>
      <p:sp>
        <p:nvSpPr>
          <p:cNvPr id="3" name="Прямоугольник 2"/>
          <p:cNvSpPr/>
          <p:nvPr/>
        </p:nvSpPr>
        <p:spPr>
          <a:xfrm>
            <a:off x="208548" y="3139514"/>
            <a:ext cx="7074568" cy="1631216"/>
          </a:xfrm>
          <a:prstGeom prst="rect">
            <a:avLst/>
          </a:prstGeom>
        </p:spPr>
        <p:txBody>
          <a:bodyPr wrap="square">
            <a:spAutoFit/>
          </a:bodyPr>
          <a:lstStyle/>
          <a:p>
            <a:r>
              <a:rPr lang="en-US" sz="2000" dirty="0" err="1"/>
              <a:t>Fibonaççi</a:t>
            </a:r>
            <a:r>
              <a:rPr lang="en-US" sz="2000" dirty="0"/>
              <a:t> </a:t>
            </a:r>
            <a:r>
              <a:rPr lang="en-US" sz="2000" dirty="0" err="1"/>
              <a:t>Axtarış</a:t>
            </a:r>
            <a:r>
              <a:rPr lang="en-US" sz="2000" dirty="0"/>
              <a:t> </a:t>
            </a:r>
            <a:r>
              <a:rPr lang="en-US" sz="2000" dirty="0" err="1"/>
              <a:t>Alqoritmi</a:t>
            </a:r>
            <a:r>
              <a:rPr lang="en-US" sz="2000" dirty="0"/>
              <a:t> </a:t>
            </a:r>
            <a:r>
              <a:rPr lang="en-US" sz="2000" dirty="0" err="1"/>
              <a:t>verilmiş</a:t>
            </a:r>
            <a:r>
              <a:rPr lang="en-US" sz="2000" dirty="0"/>
              <a:t> </a:t>
            </a:r>
            <a:r>
              <a:rPr lang="en-US" sz="2000" dirty="0" err="1"/>
              <a:t>diapazonda</a:t>
            </a:r>
            <a:r>
              <a:rPr lang="en-US" sz="2000" dirty="0"/>
              <a:t> </a:t>
            </a:r>
            <a:r>
              <a:rPr lang="en-US" sz="2000" dirty="0" err="1"/>
              <a:t>funksiyanın</a:t>
            </a:r>
            <a:r>
              <a:rPr lang="en-US" sz="2000" dirty="0"/>
              <a:t> minimum </a:t>
            </a:r>
            <a:r>
              <a:rPr lang="en-US" sz="2000" dirty="0" err="1"/>
              <a:t>və</a:t>
            </a:r>
            <a:r>
              <a:rPr lang="en-US" sz="2000" dirty="0"/>
              <a:t> </a:t>
            </a:r>
            <a:r>
              <a:rPr lang="en-US" sz="2000" dirty="0" err="1"/>
              <a:t>ya</a:t>
            </a:r>
            <a:r>
              <a:rPr lang="en-US" sz="2000" dirty="0"/>
              <a:t> </a:t>
            </a:r>
            <a:r>
              <a:rPr lang="en-US" sz="2000" dirty="0" err="1"/>
              <a:t>maksimumunu</a:t>
            </a:r>
            <a:r>
              <a:rPr lang="en-US" sz="2000" dirty="0"/>
              <a:t> </a:t>
            </a:r>
            <a:r>
              <a:rPr lang="en-US" sz="2000" dirty="0" err="1"/>
              <a:t>tapmaq</a:t>
            </a:r>
            <a:r>
              <a:rPr lang="en-US" sz="2000" dirty="0"/>
              <a:t> </a:t>
            </a:r>
            <a:r>
              <a:rPr lang="en-US" sz="2000" dirty="0" err="1"/>
              <a:t>üçün</a:t>
            </a:r>
            <a:r>
              <a:rPr lang="en-US" sz="2000" dirty="0"/>
              <a:t> </a:t>
            </a:r>
            <a:r>
              <a:rPr lang="en-US" sz="2000" dirty="0" err="1"/>
              <a:t>səmərəli</a:t>
            </a:r>
            <a:r>
              <a:rPr lang="en-US" sz="2000" dirty="0"/>
              <a:t> </a:t>
            </a:r>
            <a:r>
              <a:rPr lang="en-US" sz="2000" dirty="0" err="1"/>
              <a:t>texnikadır</a:t>
            </a:r>
            <a:r>
              <a:rPr lang="en-US" sz="2000" dirty="0"/>
              <a:t>. O, </a:t>
            </a:r>
            <a:r>
              <a:rPr lang="en-US" sz="2000" dirty="0" err="1"/>
              <a:t>axtarış</a:t>
            </a:r>
            <a:r>
              <a:rPr lang="en-US" sz="2000" dirty="0"/>
              <a:t> </a:t>
            </a:r>
            <a:r>
              <a:rPr lang="en-US" sz="2000" dirty="0" err="1"/>
              <a:t>məkanını</a:t>
            </a:r>
            <a:r>
              <a:rPr lang="en-US" sz="2000" dirty="0"/>
              <a:t> </a:t>
            </a:r>
            <a:r>
              <a:rPr lang="en-US" sz="2000" dirty="0" err="1"/>
              <a:t>sistematik</a:t>
            </a:r>
            <a:r>
              <a:rPr lang="en-US" sz="2000" dirty="0"/>
              <a:t> </a:t>
            </a:r>
            <a:r>
              <a:rPr lang="en-US" sz="2000" dirty="0" err="1"/>
              <a:t>şəkildə</a:t>
            </a:r>
            <a:r>
              <a:rPr lang="en-US" sz="2000" dirty="0"/>
              <a:t> </a:t>
            </a:r>
            <a:r>
              <a:rPr lang="en-US" sz="2000" dirty="0" err="1"/>
              <a:t>daraltmaq</a:t>
            </a:r>
            <a:r>
              <a:rPr lang="en-US" sz="2000" dirty="0"/>
              <a:t> </a:t>
            </a:r>
            <a:r>
              <a:rPr lang="en-US" sz="2000" dirty="0" err="1"/>
              <a:t>üçün</a:t>
            </a:r>
            <a:r>
              <a:rPr lang="en-US" sz="2000" dirty="0"/>
              <a:t> </a:t>
            </a:r>
            <a:r>
              <a:rPr lang="en-US" sz="2000" dirty="0" err="1"/>
              <a:t>Fibonaççi</a:t>
            </a:r>
            <a:r>
              <a:rPr lang="en-US" sz="2000" dirty="0"/>
              <a:t> </a:t>
            </a:r>
            <a:r>
              <a:rPr lang="en-US" sz="2000" dirty="0" err="1"/>
              <a:t>ardıcıllığının</a:t>
            </a:r>
            <a:r>
              <a:rPr lang="en-US" sz="2000" dirty="0"/>
              <a:t> </a:t>
            </a:r>
            <a:r>
              <a:rPr lang="en-US" sz="2000" dirty="0" err="1"/>
              <a:t>xassələrindən</a:t>
            </a:r>
            <a:r>
              <a:rPr lang="en-US" sz="2000" dirty="0"/>
              <a:t> </a:t>
            </a:r>
            <a:r>
              <a:rPr lang="en-US" sz="2000" dirty="0" err="1"/>
              <a:t>istifadə</a:t>
            </a:r>
            <a:r>
              <a:rPr lang="en-US" sz="2000" dirty="0"/>
              <a:t> </a:t>
            </a:r>
            <a:r>
              <a:rPr lang="en-US" sz="2000" dirty="0" err="1"/>
              <a:t>edərək</a:t>
            </a:r>
            <a:r>
              <a:rPr lang="en-US" sz="2000" dirty="0"/>
              <a:t> </a:t>
            </a:r>
            <a:r>
              <a:rPr lang="en-US" sz="2000" dirty="0" err="1"/>
              <a:t>onu</a:t>
            </a:r>
            <a:r>
              <a:rPr lang="en-US" sz="2000" dirty="0"/>
              <a:t> </a:t>
            </a:r>
            <a:r>
              <a:rPr lang="en-US" sz="2000" dirty="0" err="1"/>
              <a:t>optimallaşdırma</a:t>
            </a:r>
            <a:r>
              <a:rPr lang="en-US" sz="2000" dirty="0"/>
              <a:t> </a:t>
            </a:r>
            <a:r>
              <a:rPr lang="en-US" sz="2000" dirty="0" err="1"/>
              <a:t>problemləri</a:t>
            </a:r>
            <a:r>
              <a:rPr lang="en-US" sz="2000" dirty="0"/>
              <a:t> </a:t>
            </a:r>
            <a:r>
              <a:rPr lang="en-US" sz="2000" dirty="0" err="1"/>
              <a:t>üçün</a:t>
            </a:r>
            <a:r>
              <a:rPr lang="en-US" sz="2000" dirty="0"/>
              <a:t> </a:t>
            </a:r>
            <a:r>
              <a:rPr lang="en-US" sz="2000" dirty="0" err="1"/>
              <a:t>güclü</a:t>
            </a:r>
            <a:r>
              <a:rPr lang="en-US" sz="2000" dirty="0"/>
              <a:t> </a:t>
            </a:r>
            <a:r>
              <a:rPr lang="en-US" sz="2000" dirty="0" err="1"/>
              <a:t>vasitəyə</a:t>
            </a:r>
            <a:r>
              <a:rPr lang="en-US" sz="2000" dirty="0"/>
              <a:t> </a:t>
            </a:r>
            <a:r>
              <a:rPr lang="en-US" sz="2000" dirty="0" err="1"/>
              <a:t>çevirir</a:t>
            </a:r>
            <a:r>
              <a:rPr lang="en-US" sz="2000" dirty="0"/>
              <a:t>.</a:t>
            </a:r>
          </a:p>
        </p:txBody>
      </p:sp>
      <p:pic>
        <p:nvPicPr>
          <p:cNvPr id="4" name="Image 0" descr="preencoded.png"/>
          <p:cNvPicPr>
            <a:picLocks noChangeAspect="1"/>
          </p:cNvPicPr>
          <p:nvPr/>
        </p:nvPicPr>
        <p:blipFill>
          <a:blip r:embed="rId2"/>
          <a:stretch>
            <a:fillRect/>
          </a:stretch>
        </p:blipFill>
        <p:spPr>
          <a:xfrm>
            <a:off x="7603958" y="0"/>
            <a:ext cx="4588042" cy="6882063"/>
          </a:xfrm>
          <a:prstGeom prst="rect">
            <a:avLst/>
          </a:prstGeom>
        </p:spPr>
      </p:pic>
    </p:spTree>
    <p:extLst>
      <p:ext uri="{BB962C8B-B14F-4D97-AF65-F5344CB8AC3E}">
        <p14:creationId xmlns:p14="http://schemas.microsoft.com/office/powerpoint/2010/main" val="29166741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4572000" cy="6858000"/>
          </a:xfrm>
          <a:prstGeom prst="rect">
            <a:avLst/>
          </a:prstGeom>
        </p:spPr>
      </p:pic>
      <p:sp>
        <p:nvSpPr>
          <p:cNvPr id="3" name="Прямоугольник 2"/>
          <p:cNvSpPr/>
          <p:nvPr/>
        </p:nvSpPr>
        <p:spPr>
          <a:xfrm>
            <a:off x="4906916" y="789892"/>
            <a:ext cx="4197175" cy="584775"/>
          </a:xfrm>
          <a:prstGeom prst="rect">
            <a:avLst/>
          </a:prstGeom>
        </p:spPr>
        <p:txBody>
          <a:bodyPr wrap="none">
            <a:spAutoFit/>
          </a:bodyPr>
          <a:lstStyle/>
          <a:p>
            <a:r>
              <a:rPr lang="en-US" sz="3200" dirty="0" err="1"/>
              <a:t>Tətbiqlər</a:t>
            </a:r>
            <a:r>
              <a:rPr lang="en-US" sz="3200" dirty="0"/>
              <a:t> </a:t>
            </a:r>
            <a:r>
              <a:rPr lang="en-US" sz="3200" dirty="0" err="1"/>
              <a:t>və</a:t>
            </a:r>
            <a:r>
              <a:rPr lang="en-US" sz="3200" dirty="0"/>
              <a:t> </a:t>
            </a:r>
            <a:r>
              <a:rPr lang="en-US" sz="3200" dirty="0" err="1"/>
              <a:t>Üstünlüklər</a:t>
            </a:r>
            <a:endParaRPr lang="en-US" sz="3200" dirty="0"/>
          </a:p>
        </p:txBody>
      </p:sp>
      <p:sp>
        <p:nvSpPr>
          <p:cNvPr id="4" name="Прямоугольник 3"/>
          <p:cNvSpPr/>
          <p:nvPr/>
        </p:nvSpPr>
        <p:spPr>
          <a:xfrm>
            <a:off x="5022875" y="1688250"/>
            <a:ext cx="3781933" cy="461665"/>
          </a:xfrm>
          <a:prstGeom prst="rect">
            <a:avLst/>
          </a:prstGeom>
        </p:spPr>
        <p:txBody>
          <a:bodyPr wrap="none">
            <a:spAutoFit/>
          </a:bodyPr>
          <a:lstStyle/>
          <a:p>
            <a:r>
              <a:rPr lang="en-US" sz="2400"/>
              <a:t>Optimallaşdırma Problemləri</a:t>
            </a:r>
            <a:endParaRPr lang="en-US" sz="2400" dirty="0"/>
          </a:p>
        </p:txBody>
      </p:sp>
      <p:sp>
        <p:nvSpPr>
          <p:cNvPr id="5" name="Прямоугольник 4"/>
          <p:cNvSpPr/>
          <p:nvPr/>
        </p:nvSpPr>
        <p:spPr>
          <a:xfrm>
            <a:off x="5197642" y="2245440"/>
            <a:ext cx="6096000" cy="830997"/>
          </a:xfrm>
          <a:prstGeom prst="rect">
            <a:avLst/>
          </a:prstGeom>
        </p:spPr>
        <p:txBody>
          <a:bodyPr>
            <a:spAutoFit/>
          </a:bodyPr>
          <a:lstStyle/>
          <a:p>
            <a:r>
              <a:rPr lang="en-US" sz="1600" dirty="0" err="1"/>
              <a:t>Fibonaççi</a:t>
            </a:r>
            <a:r>
              <a:rPr lang="en-US" sz="1600" dirty="0"/>
              <a:t> </a:t>
            </a:r>
            <a:r>
              <a:rPr lang="en-US" sz="1600" dirty="0" err="1"/>
              <a:t>Axtarış</a:t>
            </a:r>
            <a:r>
              <a:rPr lang="en-US" sz="1600" dirty="0"/>
              <a:t> </a:t>
            </a:r>
            <a:r>
              <a:rPr lang="en-US" sz="1600" dirty="0" err="1"/>
              <a:t>Alqoritmi</a:t>
            </a:r>
            <a:r>
              <a:rPr lang="en-US" sz="1600" dirty="0"/>
              <a:t> </a:t>
            </a:r>
            <a:r>
              <a:rPr lang="en-US" sz="1600" dirty="0" err="1"/>
              <a:t>funksiyanın</a:t>
            </a:r>
            <a:r>
              <a:rPr lang="en-US" sz="1600" dirty="0"/>
              <a:t> </a:t>
            </a:r>
            <a:r>
              <a:rPr lang="en-US" sz="1600" dirty="0" err="1"/>
              <a:t>maksimum</a:t>
            </a:r>
            <a:r>
              <a:rPr lang="en-US" sz="1600" dirty="0"/>
              <a:t> </a:t>
            </a:r>
            <a:r>
              <a:rPr lang="en-US" sz="1600" dirty="0" err="1"/>
              <a:t>və</a:t>
            </a:r>
            <a:r>
              <a:rPr lang="en-US" sz="1600" dirty="0"/>
              <a:t> </a:t>
            </a:r>
            <a:r>
              <a:rPr lang="en-US" sz="1600" dirty="0" err="1"/>
              <a:t>ya</a:t>
            </a:r>
            <a:r>
              <a:rPr lang="en-US" sz="1600" dirty="0"/>
              <a:t> </a:t>
            </a:r>
            <a:r>
              <a:rPr lang="en-US" sz="1600" dirty="0" err="1"/>
              <a:t>minimumunun</a:t>
            </a:r>
            <a:r>
              <a:rPr lang="en-US" sz="1600" dirty="0"/>
              <a:t> </a:t>
            </a:r>
            <a:r>
              <a:rPr lang="en-US" sz="1600" dirty="0" err="1"/>
              <a:t>tapılması</a:t>
            </a:r>
            <a:r>
              <a:rPr lang="en-US" sz="1600" dirty="0"/>
              <a:t> </a:t>
            </a:r>
            <a:r>
              <a:rPr lang="en-US" sz="1600" dirty="0" err="1"/>
              <a:t>kimi</a:t>
            </a:r>
            <a:r>
              <a:rPr lang="en-US" sz="1600" dirty="0"/>
              <a:t> </a:t>
            </a:r>
            <a:r>
              <a:rPr lang="en-US" sz="1600" dirty="0" err="1"/>
              <a:t>müxtəlif</a:t>
            </a:r>
            <a:r>
              <a:rPr lang="en-US" sz="1600" dirty="0"/>
              <a:t> </a:t>
            </a:r>
            <a:r>
              <a:rPr lang="en-US" sz="1600" dirty="0" err="1"/>
              <a:t>optimallaşdırma</a:t>
            </a:r>
            <a:r>
              <a:rPr lang="en-US" sz="1600" dirty="0"/>
              <a:t> </a:t>
            </a:r>
            <a:r>
              <a:rPr lang="en-US" sz="1600" dirty="0" err="1"/>
              <a:t>problemlərində</a:t>
            </a:r>
            <a:r>
              <a:rPr lang="en-US" sz="1600" dirty="0"/>
              <a:t> optimal </a:t>
            </a:r>
            <a:r>
              <a:rPr lang="en-US" sz="1600" dirty="0" err="1"/>
              <a:t>həlli</a:t>
            </a:r>
            <a:r>
              <a:rPr lang="en-US" sz="1600" dirty="0"/>
              <a:t> </a:t>
            </a:r>
            <a:r>
              <a:rPr lang="en-US" sz="1600" dirty="0" err="1"/>
              <a:t>tapmaq</a:t>
            </a:r>
            <a:r>
              <a:rPr lang="en-US" sz="1600" dirty="0"/>
              <a:t> </a:t>
            </a:r>
            <a:r>
              <a:rPr lang="en-US" sz="1600" dirty="0" err="1"/>
              <a:t>üçün</a:t>
            </a:r>
            <a:r>
              <a:rPr lang="en-US" sz="1600" dirty="0"/>
              <a:t> </a:t>
            </a:r>
            <a:r>
              <a:rPr lang="en-US" sz="1600" dirty="0" err="1"/>
              <a:t>xüsusilə</a:t>
            </a:r>
            <a:r>
              <a:rPr lang="en-US" sz="1600" dirty="0"/>
              <a:t> </a:t>
            </a:r>
            <a:r>
              <a:rPr lang="en-US" sz="1600" dirty="0" err="1"/>
              <a:t>faydalıdır</a:t>
            </a:r>
            <a:r>
              <a:rPr lang="en-US" sz="1600" dirty="0"/>
              <a:t>.</a:t>
            </a:r>
          </a:p>
        </p:txBody>
      </p:sp>
      <p:sp>
        <p:nvSpPr>
          <p:cNvPr id="6" name="Прямоугольник 5"/>
          <p:cNvSpPr/>
          <p:nvPr/>
        </p:nvSpPr>
        <p:spPr>
          <a:xfrm>
            <a:off x="5103071" y="3164124"/>
            <a:ext cx="2033890" cy="461665"/>
          </a:xfrm>
          <a:prstGeom prst="rect">
            <a:avLst/>
          </a:prstGeom>
        </p:spPr>
        <p:txBody>
          <a:bodyPr wrap="none">
            <a:spAutoFit/>
          </a:bodyPr>
          <a:lstStyle/>
          <a:p>
            <a:r>
              <a:rPr lang="en-US" sz="2400"/>
              <a:t>Effektiv Axtarış</a:t>
            </a:r>
            <a:endParaRPr lang="en-US" sz="2400" dirty="0"/>
          </a:p>
        </p:txBody>
      </p:sp>
      <p:sp>
        <p:nvSpPr>
          <p:cNvPr id="7" name="Прямоугольник 6"/>
          <p:cNvSpPr/>
          <p:nvPr/>
        </p:nvSpPr>
        <p:spPr>
          <a:xfrm>
            <a:off x="5245768" y="3673188"/>
            <a:ext cx="6096000" cy="830997"/>
          </a:xfrm>
          <a:prstGeom prst="rect">
            <a:avLst/>
          </a:prstGeom>
        </p:spPr>
        <p:txBody>
          <a:bodyPr>
            <a:spAutoFit/>
          </a:bodyPr>
          <a:lstStyle/>
          <a:p>
            <a:r>
              <a:rPr lang="en-US" sz="1600" dirty="0"/>
              <a:t>Fibonacci </a:t>
            </a:r>
            <a:r>
              <a:rPr lang="en-US" sz="1600" dirty="0" err="1"/>
              <a:t>ardıcıllığından</a:t>
            </a:r>
            <a:r>
              <a:rPr lang="en-US" sz="1600" dirty="0"/>
              <a:t> </a:t>
            </a:r>
            <a:r>
              <a:rPr lang="en-US" sz="1600" dirty="0" err="1"/>
              <a:t>istifadə</a:t>
            </a:r>
            <a:r>
              <a:rPr lang="en-US" sz="1600" dirty="0"/>
              <a:t> </a:t>
            </a:r>
            <a:r>
              <a:rPr lang="en-US" sz="1600" dirty="0" err="1"/>
              <a:t>etməklə</a:t>
            </a:r>
            <a:r>
              <a:rPr lang="en-US" sz="1600" dirty="0"/>
              <a:t>, </a:t>
            </a:r>
            <a:r>
              <a:rPr lang="en-US" sz="1600" dirty="0" err="1"/>
              <a:t>alqoritm</a:t>
            </a:r>
            <a:r>
              <a:rPr lang="en-US" sz="1600" dirty="0"/>
              <a:t> </a:t>
            </a:r>
            <a:r>
              <a:rPr lang="en-US" sz="1600" dirty="0" err="1"/>
              <a:t>axtarış</a:t>
            </a:r>
            <a:r>
              <a:rPr lang="en-US" sz="1600" dirty="0"/>
              <a:t> </a:t>
            </a:r>
            <a:r>
              <a:rPr lang="en-US" sz="1600" dirty="0" err="1"/>
              <a:t>məkanını</a:t>
            </a:r>
            <a:r>
              <a:rPr lang="en-US" sz="1600" dirty="0"/>
              <a:t> </a:t>
            </a:r>
            <a:r>
              <a:rPr lang="en-US" sz="1600" dirty="0" err="1"/>
              <a:t>tez</a:t>
            </a:r>
            <a:r>
              <a:rPr lang="en-US" sz="1600" dirty="0"/>
              <a:t> </a:t>
            </a:r>
            <a:r>
              <a:rPr lang="en-US" sz="1600" dirty="0" err="1"/>
              <a:t>bir</a:t>
            </a:r>
            <a:r>
              <a:rPr lang="en-US" sz="1600" dirty="0"/>
              <a:t> </a:t>
            </a:r>
            <a:r>
              <a:rPr lang="en-US" sz="1600" dirty="0" err="1"/>
              <a:t>zamanda</a:t>
            </a:r>
            <a:r>
              <a:rPr lang="en-US" sz="1600" dirty="0"/>
              <a:t> </a:t>
            </a:r>
            <a:r>
              <a:rPr lang="en-US" sz="1600" dirty="0" err="1"/>
              <a:t>daralda</a:t>
            </a:r>
            <a:r>
              <a:rPr lang="en-US" sz="1600" dirty="0"/>
              <a:t> </a:t>
            </a:r>
            <a:r>
              <a:rPr lang="en-US" sz="1600" dirty="0" err="1"/>
              <a:t>bilər</a:t>
            </a:r>
            <a:r>
              <a:rPr lang="en-US" sz="1600" dirty="0"/>
              <a:t> </a:t>
            </a:r>
            <a:r>
              <a:rPr lang="en-US" sz="1600" dirty="0" err="1"/>
              <a:t>və</a:t>
            </a:r>
            <a:r>
              <a:rPr lang="en-US" sz="1600" dirty="0"/>
              <a:t> </a:t>
            </a:r>
            <a:r>
              <a:rPr lang="en-US" sz="1600" dirty="0" err="1"/>
              <a:t>bu</a:t>
            </a:r>
            <a:r>
              <a:rPr lang="en-US" sz="1600" dirty="0"/>
              <a:t> </a:t>
            </a:r>
            <a:r>
              <a:rPr lang="en-US" sz="1600" dirty="0" err="1"/>
              <a:t>onu</a:t>
            </a:r>
            <a:r>
              <a:rPr lang="en-US" sz="1600" dirty="0"/>
              <a:t> </a:t>
            </a:r>
            <a:r>
              <a:rPr lang="en-US" sz="1600" dirty="0" err="1"/>
              <a:t>ənənəvi</a:t>
            </a:r>
            <a:r>
              <a:rPr lang="en-US" sz="1600" dirty="0"/>
              <a:t> </a:t>
            </a:r>
            <a:r>
              <a:rPr lang="en-US" sz="1600" dirty="0" err="1"/>
              <a:t>axtarış</a:t>
            </a:r>
            <a:r>
              <a:rPr lang="en-US" sz="1600" dirty="0"/>
              <a:t> </a:t>
            </a:r>
            <a:r>
              <a:rPr lang="en-US" sz="1600" dirty="0" err="1"/>
              <a:t>metodlarından</a:t>
            </a:r>
            <a:r>
              <a:rPr lang="en-US" sz="1600" dirty="0"/>
              <a:t> </a:t>
            </a:r>
            <a:r>
              <a:rPr lang="en-US" sz="1600" dirty="0" err="1"/>
              <a:t>daha</a:t>
            </a:r>
            <a:r>
              <a:rPr lang="en-US" sz="1600" dirty="0"/>
              <a:t> </a:t>
            </a:r>
            <a:r>
              <a:rPr lang="en-US" sz="1600" dirty="0" err="1"/>
              <a:t>səmərəli</a:t>
            </a:r>
            <a:r>
              <a:rPr lang="en-US" sz="1600" dirty="0"/>
              <a:t> </a:t>
            </a:r>
            <a:r>
              <a:rPr lang="en-US" sz="1600" dirty="0" err="1"/>
              <a:t>edir</a:t>
            </a:r>
            <a:r>
              <a:rPr lang="en-US" sz="1600" dirty="0"/>
              <a:t>.</a:t>
            </a:r>
          </a:p>
        </p:txBody>
      </p:sp>
      <p:sp>
        <p:nvSpPr>
          <p:cNvPr id="8" name="Прямоугольник 7"/>
          <p:cNvSpPr/>
          <p:nvPr/>
        </p:nvSpPr>
        <p:spPr>
          <a:xfrm>
            <a:off x="5172498" y="4672082"/>
            <a:ext cx="2356735" cy="461665"/>
          </a:xfrm>
          <a:prstGeom prst="rect">
            <a:avLst/>
          </a:prstGeom>
        </p:spPr>
        <p:txBody>
          <a:bodyPr wrap="none">
            <a:spAutoFit/>
          </a:bodyPr>
          <a:lstStyle/>
          <a:p>
            <a:r>
              <a:rPr lang="en-US" sz="2400" dirty="0" err="1"/>
              <a:t>Rəqəmsal</a:t>
            </a:r>
            <a:r>
              <a:rPr lang="en-US" sz="2400" dirty="0"/>
              <a:t> </a:t>
            </a:r>
            <a:r>
              <a:rPr lang="en-US" sz="2400" dirty="0" err="1"/>
              <a:t>sabitlik</a:t>
            </a:r>
            <a:endParaRPr lang="en-US" sz="2400" dirty="0"/>
          </a:p>
        </p:txBody>
      </p:sp>
      <p:sp>
        <p:nvSpPr>
          <p:cNvPr id="9" name="Прямоугольник 8"/>
          <p:cNvSpPr/>
          <p:nvPr/>
        </p:nvSpPr>
        <p:spPr>
          <a:xfrm>
            <a:off x="5325979" y="5213230"/>
            <a:ext cx="6096000" cy="584775"/>
          </a:xfrm>
          <a:prstGeom prst="rect">
            <a:avLst/>
          </a:prstGeom>
        </p:spPr>
        <p:txBody>
          <a:bodyPr>
            <a:spAutoFit/>
          </a:bodyPr>
          <a:lstStyle/>
          <a:p>
            <a:r>
              <a:rPr lang="en-US" sz="1600" dirty="0" err="1"/>
              <a:t>Alqoritm</a:t>
            </a:r>
            <a:r>
              <a:rPr lang="en-US" sz="1600" dirty="0"/>
              <a:t> </a:t>
            </a:r>
            <a:r>
              <a:rPr lang="en-US" sz="1600" dirty="0" err="1"/>
              <a:t>ədədi</a:t>
            </a:r>
            <a:r>
              <a:rPr lang="en-US" sz="1600" dirty="0"/>
              <a:t> </a:t>
            </a:r>
            <a:r>
              <a:rPr lang="en-US" sz="1600" dirty="0" err="1"/>
              <a:t>cəhətdən</a:t>
            </a:r>
            <a:r>
              <a:rPr lang="en-US" sz="1600" dirty="0"/>
              <a:t> </a:t>
            </a:r>
            <a:r>
              <a:rPr lang="en-US" sz="1600" dirty="0" err="1"/>
              <a:t>sabitdir</a:t>
            </a:r>
            <a:r>
              <a:rPr lang="en-US" sz="1600" dirty="0"/>
              <a:t> </a:t>
            </a:r>
            <a:r>
              <a:rPr lang="en-US" sz="1600" dirty="0" err="1"/>
              <a:t>və</a:t>
            </a:r>
            <a:r>
              <a:rPr lang="en-US" sz="1600" dirty="0"/>
              <a:t> </a:t>
            </a:r>
            <a:r>
              <a:rPr lang="en-US" sz="1600" dirty="0" err="1"/>
              <a:t>onu</a:t>
            </a:r>
            <a:r>
              <a:rPr lang="en-US" sz="1600" dirty="0"/>
              <a:t> </a:t>
            </a:r>
            <a:r>
              <a:rPr lang="en-US" sz="1600" dirty="0" err="1"/>
              <a:t>maliyyə</a:t>
            </a:r>
            <a:r>
              <a:rPr lang="en-US" sz="1600" dirty="0"/>
              <a:t>, </a:t>
            </a:r>
            <a:r>
              <a:rPr lang="en-US" sz="1600" dirty="0" err="1"/>
              <a:t>mühəndislik</a:t>
            </a:r>
            <a:r>
              <a:rPr lang="en-US" sz="1600" dirty="0"/>
              <a:t> </a:t>
            </a:r>
            <a:r>
              <a:rPr lang="en-US" sz="1600" dirty="0" err="1"/>
              <a:t>və</a:t>
            </a:r>
            <a:r>
              <a:rPr lang="en-US" sz="1600" dirty="0"/>
              <a:t> </a:t>
            </a:r>
            <a:r>
              <a:rPr lang="en-US" sz="1600" dirty="0" err="1"/>
              <a:t>elmi</a:t>
            </a:r>
            <a:r>
              <a:rPr lang="en-US" sz="1600" dirty="0"/>
              <a:t> </a:t>
            </a:r>
            <a:r>
              <a:rPr lang="en-US" sz="1600" dirty="0" err="1"/>
              <a:t>tədqiqatlar</a:t>
            </a:r>
            <a:r>
              <a:rPr lang="en-US" sz="1600" dirty="0"/>
              <a:t> </a:t>
            </a:r>
            <a:r>
              <a:rPr lang="en-US" sz="1600" dirty="0" err="1"/>
              <a:t>daxil</a:t>
            </a:r>
            <a:r>
              <a:rPr lang="en-US" sz="1600" dirty="0"/>
              <a:t> </a:t>
            </a:r>
            <a:r>
              <a:rPr lang="en-US" sz="1600" dirty="0" err="1"/>
              <a:t>olmaqla</a:t>
            </a:r>
            <a:r>
              <a:rPr lang="en-US" sz="1600" dirty="0"/>
              <a:t> </a:t>
            </a:r>
            <a:r>
              <a:rPr lang="en-US" sz="1600" dirty="0" err="1"/>
              <a:t>geniş</a:t>
            </a:r>
            <a:r>
              <a:rPr lang="en-US" sz="1600" dirty="0"/>
              <a:t> </a:t>
            </a:r>
            <a:r>
              <a:rPr lang="en-US" sz="1600" dirty="0" err="1"/>
              <a:t>tətbiqlər</a:t>
            </a:r>
            <a:r>
              <a:rPr lang="en-US" sz="1600" dirty="0"/>
              <a:t> </a:t>
            </a:r>
            <a:r>
              <a:rPr lang="en-US" sz="1600" dirty="0" err="1"/>
              <a:t>üçün</a:t>
            </a:r>
            <a:r>
              <a:rPr lang="en-US" sz="1600" dirty="0"/>
              <a:t> </a:t>
            </a:r>
            <a:r>
              <a:rPr lang="en-US" sz="1600" dirty="0" err="1"/>
              <a:t>etibarlı</a:t>
            </a:r>
            <a:r>
              <a:rPr lang="en-US" sz="1600" dirty="0"/>
              <a:t> </a:t>
            </a:r>
            <a:r>
              <a:rPr lang="en-US" sz="1600" dirty="0" err="1"/>
              <a:t>edir</a:t>
            </a:r>
            <a:r>
              <a:rPr lang="en-US" sz="1600" dirty="0"/>
              <a:t>.</a:t>
            </a:r>
          </a:p>
        </p:txBody>
      </p:sp>
    </p:spTree>
    <p:extLst>
      <p:ext uri="{BB962C8B-B14F-4D97-AF65-F5344CB8AC3E}">
        <p14:creationId xmlns:p14="http://schemas.microsoft.com/office/powerpoint/2010/main" val="12890463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4441371" cy="6858000"/>
          </a:xfrm>
          <a:prstGeom prst="rect">
            <a:avLst/>
          </a:prstGeom>
        </p:spPr>
      </p:pic>
      <p:sp>
        <p:nvSpPr>
          <p:cNvPr id="3" name="Прямоугольник 2"/>
          <p:cNvSpPr/>
          <p:nvPr/>
        </p:nvSpPr>
        <p:spPr>
          <a:xfrm>
            <a:off x="5044032" y="404881"/>
            <a:ext cx="3950953" cy="646331"/>
          </a:xfrm>
          <a:prstGeom prst="rect">
            <a:avLst/>
          </a:prstGeom>
        </p:spPr>
        <p:txBody>
          <a:bodyPr wrap="none">
            <a:spAutoFit/>
          </a:bodyPr>
          <a:lstStyle/>
          <a:p>
            <a:r>
              <a:rPr lang="en-US" sz="3600" dirty="0" err="1"/>
              <a:t>Addım-addım</a:t>
            </a:r>
            <a:r>
              <a:rPr lang="en-US" sz="3600" dirty="0"/>
              <a:t> </a:t>
            </a:r>
            <a:r>
              <a:rPr lang="en-US" sz="3600" dirty="0" err="1"/>
              <a:t>izahat</a:t>
            </a:r>
            <a:endParaRPr lang="en-US" sz="3600" dirty="0"/>
          </a:p>
        </p:txBody>
      </p:sp>
      <p:sp>
        <p:nvSpPr>
          <p:cNvPr id="4" name="Прямоугольник 3"/>
          <p:cNvSpPr/>
          <p:nvPr/>
        </p:nvSpPr>
        <p:spPr>
          <a:xfrm>
            <a:off x="5373641" y="1223029"/>
            <a:ext cx="4336956" cy="523220"/>
          </a:xfrm>
          <a:prstGeom prst="rect">
            <a:avLst/>
          </a:prstGeom>
        </p:spPr>
        <p:txBody>
          <a:bodyPr wrap="none">
            <a:spAutoFit/>
          </a:bodyPr>
          <a:lstStyle/>
          <a:p>
            <a:r>
              <a:rPr lang="en-US" sz="2800"/>
              <a:t>1. Axtarış Aralığını təyin edin</a:t>
            </a:r>
            <a:endParaRPr lang="en-US" sz="2800" dirty="0"/>
          </a:p>
        </p:txBody>
      </p:sp>
      <p:sp>
        <p:nvSpPr>
          <p:cNvPr id="5" name="Прямоугольник 4"/>
          <p:cNvSpPr/>
          <p:nvPr/>
        </p:nvSpPr>
        <p:spPr>
          <a:xfrm>
            <a:off x="5550568" y="1790383"/>
            <a:ext cx="6096000" cy="584775"/>
          </a:xfrm>
          <a:prstGeom prst="rect">
            <a:avLst/>
          </a:prstGeom>
        </p:spPr>
        <p:txBody>
          <a:bodyPr>
            <a:spAutoFit/>
          </a:bodyPr>
          <a:lstStyle/>
          <a:p>
            <a:r>
              <a:rPr lang="en-US" sz="1600" dirty="0"/>
              <a:t>Optimal </a:t>
            </a:r>
            <a:r>
              <a:rPr lang="en-US" sz="1600" dirty="0" err="1"/>
              <a:t>həllin</a:t>
            </a:r>
            <a:r>
              <a:rPr lang="en-US" sz="1600" dirty="0"/>
              <a:t> </a:t>
            </a:r>
            <a:r>
              <a:rPr lang="en-US" sz="1600" dirty="0" err="1"/>
              <a:t>gözlənilən</a:t>
            </a:r>
            <a:r>
              <a:rPr lang="en-US" sz="1600" dirty="0"/>
              <a:t> </a:t>
            </a:r>
            <a:r>
              <a:rPr lang="en-US" sz="1600" dirty="0" err="1"/>
              <a:t>axtarış</a:t>
            </a:r>
            <a:r>
              <a:rPr lang="en-US" sz="1600" dirty="0"/>
              <a:t> </a:t>
            </a:r>
            <a:r>
              <a:rPr lang="en-US" sz="1600" dirty="0" err="1"/>
              <a:t>diapazonunun</a:t>
            </a:r>
            <a:r>
              <a:rPr lang="en-US" sz="1600" dirty="0"/>
              <a:t> </a:t>
            </a:r>
            <a:r>
              <a:rPr lang="en-US" sz="1600" dirty="0" err="1"/>
              <a:t>yuxarı</a:t>
            </a:r>
            <a:r>
              <a:rPr lang="en-US" sz="1600" dirty="0"/>
              <a:t> </a:t>
            </a:r>
            <a:r>
              <a:rPr lang="en-US" sz="1600" dirty="0" err="1"/>
              <a:t>və</a:t>
            </a:r>
            <a:r>
              <a:rPr lang="en-US" sz="1600" dirty="0"/>
              <a:t> </a:t>
            </a:r>
            <a:r>
              <a:rPr lang="en-US" sz="1600" dirty="0" err="1"/>
              <a:t>aşağı</a:t>
            </a:r>
            <a:r>
              <a:rPr lang="en-US" sz="1600" dirty="0"/>
              <a:t> </a:t>
            </a:r>
            <a:r>
              <a:rPr lang="en-US" sz="1600" dirty="0" err="1"/>
              <a:t>sərhədlərini</a:t>
            </a:r>
            <a:r>
              <a:rPr lang="en-US" sz="1600" dirty="0"/>
              <a:t> </a:t>
            </a:r>
            <a:r>
              <a:rPr lang="en-US" sz="1600" dirty="0" err="1"/>
              <a:t>təyin</a:t>
            </a:r>
            <a:r>
              <a:rPr lang="en-US" sz="1600" dirty="0"/>
              <a:t> </a:t>
            </a:r>
            <a:r>
              <a:rPr lang="en-US" sz="1600" dirty="0" err="1"/>
              <a:t>edin</a:t>
            </a:r>
            <a:r>
              <a:rPr lang="en-US" sz="1600" dirty="0"/>
              <a:t>.</a:t>
            </a:r>
          </a:p>
        </p:txBody>
      </p:sp>
      <p:sp>
        <p:nvSpPr>
          <p:cNvPr id="6" name="Прямоугольник 5"/>
          <p:cNvSpPr/>
          <p:nvPr/>
        </p:nvSpPr>
        <p:spPr>
          <a:xfrm>
            <a:off x="5367730" y="2682861"/>
            <a:ext cx="5096010" cy="523220"/>
          </a:xfrm>
          <a:prstGeom prst="rect">
            <a:avLst/>
          </a:prstGeom>
        </p:spPr>
        <p:txBody>
          <a:bodyPr wrap="none">
            <a:spAutoFit/>
          </a:bodyPr>
          <a:lstStyle/>
          <a:p>
            <a:r>
              <a:rPr lang="en-US" sz="2800" dirty="0"/>
              <a:t>2. </a:t>
            </a:r>
            <a:r>
              <a:rPr lang="en-US" sz="2800" dirty="0" err="1"/>
              <a:t>Fibonaççi</a:t>
            </a:r>
            <a:r>
              <a:rPr lang="en-US" sz="2800" dirty="0"/>
              <a:t> </a:t>
            </a:r>
            <a:r>
              <a:rPr lang="en-US" sz="2800" dirty="0" err="1"/>
              <a:t>ədədlərini</a:t>
            </a:r>
            <a:r>
              <a:rPr lang="en-US" sz="2800" dirty="0"/>
              <a:t> </a:t>
            </a:r>
            <a:r>
              <a:rPr lang="en-US" sz="2800" dirty="0" err="1"/>
              <a:t>hesablayın</a:t>
            </a:r>
            <a:endParaRPr lang="en-US" sz="2800" dirty="0"/>
          </a:p>
        </p:txBody>
      </p:sp>
      <p:sp>
        <p:nvSpPr>
          <p:cNvPr id="7" name="Прямоугольник 6"/>
          <p:cNvSpPr/>
          <p:nvPr/>
        </p:nvSpPr>
        <p:spPr>
          <a:xfrm>
            <a:off x="5775158" y="3266256"/>
            <a:ext cx="6096000" cy="584775"/>
          </a:xfrm>
          <a:prstGeom prst="rect">
            <a:avLst/>
          </a:prstGeom>
        </p:spPr>
        <p:txBody>
          <a:bodyPr>
            <a:spAutoFit/>
          </a:bodyPr>
          <a:lstStyle/>
          <a:p>
            <a:r>
              <a:rPr lang="en-US" sz="1600" dirty="0" err="1"/>
              <a:t>Axtarış</a:t>
            </a:r>
            <a:r>
              <a:rPr lang="en-US" sz="1600" dirty="0"/>
              <a:t> </a:t>
            </a:r>
            <a:r>
              <a:rPr lang="en-US" sz="1600" dirty="0" err="1"/>
              <a:t>prosesinə</a:t>
            </a:r>
            <a:r>
              <a:rPr lang="en-US" sz="1600" dirty="0"/>
              <a:t> </a:t>
            </a:r>
            <a:r>
              <a:rPr lang="en-US" sz="1600" dirty="0" err="1"/>
              <a:t>rəhbərlik</a:t>
            </a:r>
            <a:r>
              <a:rPr lang="en-US" sz="1600" dirty="0"/>
              <a:t> </a:t>
            </a:r>
            <a:r>
              <a:rPr lang="en-US" sz="1600" dirty="0" err="1"/>
              <a:t>etmək</a:t>
            </a:r>
            <a:r>
              <a:rPr lang="en-US" sz="1600" dirty="0"/>
              <a:t> </a:t>
            </a:r>
            <a:r>
              <a:rPr lang="en-US" sz="1600" dirty="0" err="1"/>
              <a:t>üçün</a:t>
            </a:r>
            <a:r>
              <a:rPr lang="en-US" sz="1600" dirty="0"/>
              <a:t> </a:t>
            </a:r>
            <a:r>
              <a:rPr lang="en-US" sz="1600" dirty="0" err="1"/>
              <a:t>istifadə</a:t>
            </a:r>
            <a:r>
              <a:rPr lang="en-US" sz="1600" dirty="0"/>
              <a:t> </a:t>
            </a:r>
            <a:r>
              <a:rPr lang="en-US" sz="1600" dirty="0" err="1"/>
              <a:t>ediləcək</a:t>
            </a:r>
            <a:r>
              <a:rPr lang="en-US" sz="1600" dirty="0"/>
              <a:t> </a:t>
            </a:r>
            <a:r>
              <a:rPr lang="en-US" sz="1600" dirty="0" err="1"/>
              <a:t>uyğun</a:t>
            </a:r>
            <a:r>
              <a:rPr lang="en-US" sz="1600" dirty="0"/>
              <a:t> </a:t>
            </a:r>
            <a:r>
              <a:rPr lang="en-US" sz="1600" dirty="0" err="1"/>
              <a:t>Fibonaççi</a:t>
            </a:r>
            <a:r>
              <a:rPr lang="en-US" sz="1600" dirty="0"/>
              <a:t> </a:t>
            </a:r>
            <a:r>
              <a:rPr lang="en-US" sz="1600" dirty="0" err="1"/>
              <a:t>nömrələrini</a:t>
            </a:r>
            <a:r>
              <a:rPr lang="en-US" sz="1600" dirty="0"/>
              <a:t> </a:t>
            </a:r>
            <a:r>
              <a:rPr lang="en-US" sz="1600" dirty="0" err="1"/>
              <a:t>müəyyənləşdirin</a:t>
            </a:r>
            <a:r>
              <a:rPr lang="en-US" sz="1600" dirty="0"/>
              <a:t>.</a:t>
            </a:r>
          </a:p>
        </p:txBody>
      </p:sp>
      <p:sp>
        <p:nvSpPr>
          <p:cNvPr id="8" name="Прямоугольник 7"/>
          <p:cNvSpPr/>
          <p:nvPr/>
        </p:nvSpPr>
        <p:spPr>
          <a:xfrm>
            <a:off x="5378305" y="4126650"/>
            <a:ext cx="3729419" cy="523220"/>
          </a:xfrm>
          <a:prstGeom prst="rect">
            <a:avLst/>
          </a:prstGeom>
        </p:spPr>
        <p:txBody>
          <a:bodyPr wrap="none">
            <a:spAutoFit/>
          </a:bodyPr>
          <a:lstStyle/>
          <a:p>
            <a:r>
              <a:rPr lang="en-US" sz="2800" dirty="0"/>
              <a:t>3. </a:t>
            </a:r>
            <a:r>
              <a:rPr lang="en-US" sz="2800" dirty="0" err="1"/>
              <a:t>Axtarış</a:t>
            </a:r>
            <a:r>
              <a:rPr lang="en-US" sz="2800" dirty="0"/>
              <a:t> </a:t>
            </a:r>
            <a:r>
              <a:rPr lang="en-US" sz="2800" dirty="0" err="1"/>
              <a:t>sahəsini</a:t>
            </a:r>
            <a:r>
              <a:rPr lang="en-US" sz="2800" dirty="0"/>
              <a:t> </a:t>
            </a:r>
            <a:r>
              <a:rPr lang="en-US" sz="2800" dirty="0" err="1"/>
              <a:t>daralt</a:t>
            </a:r>
            <a:endParaRPr lang="en-US" sz="2800" dirty="0"/>
          </a:p>
        </p:txBody>
      </p:sp>
      <p:sp>
        <p:nvSpPr>
          <p:cNvPr id="9" name="Прямоугольник 8"/>
          <p:cNvSpPr/>
          <p:nvPr/>
        </p:nvSpPr>
        <p:spPr>
          <a:xfrm>
            <a:off x="5743074" y="4667799"/>
            <a:ext cx="6096000" cy="830997"/>
          </a:xfrm>
          <a:prstGeom prst="rect">
            <a:avLst/>
          </a:prstGeom>
        </p:spPr>
        <p:txBody>
          <a:bodyPr>
            <a:spAutoFit/>
          </a:bodyPr>
          <a:lstStyle/>
          <a:p>
            <a:r>
              <a:rPr lang="en-US" sz="1600" dirty="0" err="1"/>
              <a:t>Fibonaççi</a:t>
            </a:r>
            <a:r>
              <a:rPr lang="en-US" sz="1600" dirty="0"/>
              <a:t> </a:t>
            </a:r>
            <a:r>
              <a:rPr lang="en-US" sz="1600" dirty="0" err="1"/>
              <a:t>nömrələrini</a:t>
            </a:r>
            <a:r>
              <a:rPr lang="en-US" sz="1600" dirty="0"/>
              <a:t> </a:t>
            </a:r>
            <a:r>
              <a:rPr lang="en-US" sz="1600" dirty="0" err="1"/>
              <a:t>rəhbər</a:t>
            </a:r>
            <a:r>
              <a:rPr lang="en-US" sz="1600" dirty="0"/>
              <a:t> </a:t>
            </a:r>
            <a:r>
              <a:rPr lang="en-US" sz="1600" dirty="0" err="1"/>
              <a:t>tutaraq</a:t>
            </a:r>
            <a:r>
              <a:rPr lang="en-US" sz="1600" dirty="0"/>
              <a:t> </a:t>
            </a:r>
            <a:r>
              <a:rPr lang="en-US" sz="1600" dirty="0" err="1"/>
              <a:t>strateji</a:t>
            </a:r>
            <a:r>
              <a:rPr lang="en-US" sz="1600" dirty="0"/>
              <a:t> </a:t>
            </a:r>
            <a:r>
              <a:rPr lang="en-US" sz="1600" dirty="0" err="1"/>
              <a:t>nöqtələrdə</a:t>
            </a:r>
            <a:r>
              <a:rPr lang="en-US" sz="1600" dirty="0"/>
              <a:t> </a:t>
            </a:r>
            <a:r>
              <a:rPr lang="en-US" sz="1600" dirty="0" err="1"/>
              <a:t>funksiya</a:t>
            </a:r>
            <a:r>
              <a:rPr lang="en-US" sz="1600" dirty="0"/>
              <a:t> </a:t>
            </a:r>
            <a:r>
              <a:rPr lang="en-US" sz="1600" dirty="0" err="1"/>
              <a:t>dəyərlərini</a:t>
            </a:r>
            <a:r>
              <a:rPr lang="en-US" sz="1600" dirty="0"/>
              <a:t> </a:t>
            </a:r>
            <a:r>
              <a:rPr lang="en-US" sz="1600" dirty="0" err="1"/>
              <a:t>müqayisə</a:t>
            </a:r>
            <a:r>
              <a:rPr lang="en-US" sz="1600" dirty="0"/>
              <a:t> </a:t>
            </a:r>
            <a:r>
              <a:rPr lang="en-US" sz="1600" dirty="0" err="1"/>
              <a:t>edərək</a:t>
            </a:r>
            <a:r>
              <a:rPr lang="en-US" sz="1600" dirty="0"/>
              <a:t> </a:t>
            </a:r>
            <a:r>
              <a:rPr lang="en-US" sz="1600" dirty="0" err="1"/>
              <a:t>axtarış</a:t>
            </a:r>
            <a:r>
              <a:rPr lang="en-US" sz="1600" dirty="0"/>
              <a:t> </a:t>
            </a:r>
            <a:r>
              <a:rPr lang="en-US" sz="1600" dirty="0" err="1"/>
              <a:t>diapazonunu</a:t>
            </a:r>
            <a:r>
              <a:rPr lang="en-US" sz="1600" dirty="0"/>
              <a:t> </a:t>
            </a:r>
            <a:r>
              <a:rPr lang="en-US" sz="1600" dirty="0" err="1"/>
              <a:t>təkrar-təkrar</a:t>
            </a:r>
            <a:r>
              <a:rPr lang="en-US" sz="1600" dirty="0"/>
              <a:t> </a:t>
            </a:r>
            <a:r>
              <a:rPr lang="en-US" sz="1600" dirty="0" err="1"/>
              <a:t>tənzimləyin</a:t>
            </a:r>
            <a:r>
              <a:rPr lang="en-US" sz="1600" dirty="0"/>
              <a:t>.</a:t>
            </a:r>
          </a:p>
        </p:txBody>
      </p:sp>
      <p:sp>
        <p:nvSpPr>
          <p:cNvPr id="10" name="Прямоугольник 9"/>
          <p:cNvSpPr/>
          <p:nvPr/>
        </p:nvSpPr>
        <p:spPr>
          <a:xfrm>
            <a:off x="4436133" y="5657671"/>
            <a:ext cx="7587916" cy="923330"/>
          </a:xfrm>
          <a:prstGeom prst="rect">
            <a:avLst/>
          </a:prstGeom>
        </p:spPr>
        <p:txBody>
          <a:bodyPr wrap="square">
            <a:spAutoFit/>
          </a:bodyPr>
          <a:lstStyle/>
          <a:p>
            <a:r>
              <a:rPr lang="en-US" dirty="0" err="1"/>
              <a:t>Loqarifmik</a:t>
            </a:r>
            <a:r>
              <a:rPr lang="en-US" dirty="0"/>
              <a:t> Zaman </a:t>
            </a:r>
            <a:r>
              <a:rPr lang="en-US" dirty="0" err="1"/>
              <a:t>Mürəkkəbliyi</a:t>
            </a:r>
            <a:r>
              <a:rPr lang="en-US" dirty="0"/>
              <a:t> - </a:t>
            </a:r>
            <a:r>
              <a:rPr lang="en-US" dirty="0" err="1"/>
              <a:t>Fibonaççi</a:t>
            </a:r>
            <a:r>
              <a:rPr lang="en-US" dirty="0"/>
              <a:t> </a:t>
            </a:r>
            <a:r>
              <a:rPr lang="en-US" dirty="0" err="1"/>
              <a:t>Axtarış</a:t>
            </a:r>
            <a:r>
              <a:rPr lang="en-US" dirty="0"/>
              <a:t> </a:t>
            </a:r>
            <a:r>
              <a:rPr lang="en-US" dirty="0" err="1"/>
              <a:t>Alqoritmi</a:t>
            </a:r>
            <a:r>
              <a:rPr lang="en-US" dirty="0"/>
              <a:t> O(log n) zaman </a:t>
            </a:r>
            <a:r>
              <a:rPr lang="en-US" dirty="0" err="1"/>
              <a:t>mürəkkəbliyinə</a:t>
            </a:r>
            <a:r>
              <a:rPr lang="en-US" dirty="0"/>
              <a:t> </a:t>
            </a:r>
            <a:r>
              <a:rPr lang="en-US" dirty="0" err="1"/>
              <a:t>malikdir</a:t>
            </a:r>
            <a:r>
              <a:rPr lang="en-US" dirty="0"/>
              <a:t>, </a:t>
            </a:r>
            <a:r>
              <a:rPr lang="en-US" dirty="0" err="1"/>
              <a:t>burada</a:t>
            </a:r>
            <a:r>
              <a:rPr lang="en-US" dirty="0"/>
              <a:t> n </a:t>
            </a:r>
            <a:r>
              <a:rPr lang="en-US" dirty="0" err="1"/>
              <a:t>axtarış</a:t>
            </a:r>
            <a:r>
              <a:rPr lang="en-US" dirty="0"/>
              <a:t> </a:t>
            </a:r>
            <a:r>
              <a:rPr lang="en-US" dirty="0" err="1"/>
              <a:t>diapazonunun</a:t>
            </a:r>
            <a:r>
              <a:rPr lang="en-US" dirty="0"/>
              <a:t> </a:t>
            </a:r>
            <a:r>
              <a:rPr lang="en-US" dirty="0" err="1"/>
              <a:t>ölçüsüdür</a:t>
            </a:r>
            <a:r>
              <a:rPr lang="en-US" dirty="0"/>
              <a:t>. Bu, </a:t>
            </a:r>
            <a:r>
              <a:rPr lang="en-US" dirty="0" err="1"/>
              <a:t>xüsusilə</a:t>
            </a:r>
            <a:r>
              <a:rPr lang="en-US" dirty="0"/>
              <a:t> </a:t>
            </a:r>
            <a:r>
              <a:rPr lang="en-US" dirty="0" err="1"/>
              <a:t>böyük</a:t>
            </a:r>
            <a:r>
              <a:rPr lang="en-US" dirty="0"/>
              <a:t> </a:t>
            </a:r>
            <a:r>
              <a:rPr lang="en-US" dirty="0" err="1"/>
              <a:t>axtarış</a:t>
            </a:r>
            <a:r>
              <a:rPr lang="en-US" dirty="0"/>
              <a:t> </a:t>
            </a:r>
            <a:r>
              <a:rPr lang="en-US" dirty="0" err="1"/>
              <a:t>yerləri</a:t>
            </a:r>
            <a:r>
              <a:rPr lang="en-US" dirty="0"/>
              <a:t> </a:t>
            </a:r>
            <a:r>
              <a:rPr lang="en-US" dirty="0" err="1"/>
              <a:t>üçün</a:t>
            </a:r>
            <a:r>
              <a:rPr lang="en-US" dirty="0"/>
              <a:t> </a:t>
            </a:r>
            <a:r>
              <a:rPr lang="en-US" dirty="0" err="1"/>
              <a:t>onu</a:t>
            </a:r>
            <a:r>
              <a:rPr lang="en-US" dirty="0"/>
              <a:t> </a:t>
            </a:r>
            <a:r>
              <a:rPr lang="en-US" dirty="0" err="1"/>
              <a:t>yüksək</a:t>
            </a:r>
            <a:r>
              <a:rPr lang="en-US" dirty="0"/>
              <a:t> </a:t>
            </a:r>
            <a:r>
              <a:rPr lang="en-US" dirty="0" err="1"/>
              <a:t>səmərəli</a:t>
            </a:r>
            <a:r>
              <a:rPr lang="en-US" dirty="0"/>
              <a:t> </a:t>
            </a:r>
            <a:r>
              <a:rPr lang="en-US" dirty="0" err="1"/>
              <a:t>edir</a:t>
            </a:r>
            <a:endParaRPr lang="en-US" dirty="0"/>
          </a:p>
        </p:txBody>
      </p:sp>
    </p:spTree>
    <p:extLst>
      <p:ext uri="{BB962C8B-B14F-4D97-AF65-F5344CB8AC3E}">
        <p14:creationId xmlns:p14="http://schemas.microsoft.com/office/powerpoint/2010/main" val="2776214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23C66ED-DBBF-12CA-7F5E-813E0E7D03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622"/>
            <a:ext cx="12192000" cy="6894986"/>
            <a:chOff x="0" y="-7622"/>
            <a:chExt cx="12192000" cy="6894986"/>
          </a:xfrm>
        </p:grpSpPr>
        <p:sp>
          <p:nvSpPr>
            <p:cNvPr id="11" name="Rectangle 10">
              <a:extLst>
                <a:ext uri="{FF2B5EF4-FFF2-40B4-BE49-F238E27FC236}">
                  <a16:creationId xmlns:a16="http://schemas.microsoft.com/office/drawing/2014/main" id="{E3002B52-2669-1ED7-2E0F-0627FC31DF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2E9EC0D-91EA-9D35-F655-335C580AB3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770627C-B480-1145-72DC-5B59DBE04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9F81D39-93D1-019C-74DC-4710F53346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9127281" y="7060"/>
              <a:ext cx="3064320" cy="6872683"/>
            </a:xfrm>
            <a:prstGeom prst="rect">
              <a:avLst/>
            </a:prstGeom>
            <a:gradFill flip="none" rotWithShape="1">
              <a:gsLst>
                <a:gs pos="0">
                  <a:schemeClr val="accent2">
                    <a:alpha val="58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pic>
        <p:nvPicPr>
          <p:cNvPr id="5" name="Content Placeholder 4" descr="A purple rectangular box with white text&#10;&#10;Description automatically generated">
            <a:extLst>
              <a:ext uri="{FF2B5EF4-FFF2-40B4-BE49-F238E27FC236}">
                <a16:creationId xmlns:a16="http://schemas.microsoft.com/office/drawing/2014/main" id="{E5780515-67AF-90AC-C43F-947C043264B8}"/>
              </a:ext>
            </a:extLst>
          </p:cNvPr>
          <p:cNvPicPr>
            <a:picLocks noGrp="1" noChangeAspect="1"/>
          </p:cNvPicPr>
          <p:nvPr>
            <p:ph idx="1"/>
          </p:nvPr>
        </p:nvPicPr>
        <p:blipFill>
          <a:blip r:embed="rId2">
            <a:alphaModFix amt="59000"/>
            <a:extLst>
              <a:ext uri="{28A0092B-C50C-407E-A947-70E740481C1C}">
                <a14:useLocalDpi xmlns:a14="http://schemas.microsoft.com/office/drawing/2010/main" val="0"/>
              </a:ext>
            </a:extLst>
          </a:blip>
          <a:srcRect l="427" r="2" b="2"/>
          <a:stretch/>
        </p:blipFill>
        <p:spPr>
          <a:xfrm>
            <a:off x="20" y="-7624"/>
            <a:ext cx="12191981" cy="6887365"/>
          </a:xfrm>
          <a:prstGeom prst="rect">
            <a:avLst/>
          </a:prstGeom>
        </p:spPr>
      </p:pic>
    </p:spTree>
    <p:extLst>
      <p:ext uri="{BB962C8B-B14F-4D97-AF65-F5344CB8AC3E}">
        <p14:creationId xmlns:p14="http://schemas.microsoft.com/office/powerpoint/2010/main" val="346750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387A4A-6108-633C-F11D-8358D2D85F97}"/>
              </a:ext>
            </a:extLst>
          </p:cNvPr>
          <p:cNvSpPr>
            <a:spLocks noGrp="1"/>
          </p:cNvSpPr>
          <p:nvPr>
            <p:ph type="title"/>
          </p:nvPr>
        </p:nvSpPr>
        <p:spPr>
          <a:xfrm>
            <a:off x="804672" y="802955"/>
            <a:ext cx="4977976" cy="1454051"/>
          </a:xfrm>
        </p:spPr>
        <p:txBody>
          <a:bodyPr>
            <a:normAutofit/>
          </a:bodyPr>
          <a:lstStyle/>
          <a:p>
            <a:r>
              <a:rPr lang="en-US" sz="3600" dirty="0">
                <a:solidFill>
                  <a:schemeClr val="tx2"/>
                </a:solidFill>
              </a:rPr>
              <a:t>Linear Search</a:t>
            </a:r>
          </a:p>
        </p:txBody>
      </p:sp>
      <p:sp>
        <p:nvSpPr>
          <p:cNvPr id="3" name="Content Placeholder 2">
            <a:extLst>
              <a:ext uri="{FF2B5EF4-FFF2-40B4-BE49-F238E27FC236}">
                <a16:creationId xmlns:a16="http://schemas.microsoft.com/office/drawing/2014/main" id="{396F985C-5856-F45C-F51A-F4DB36F8F0C9}"/>
              </a:ext>
            </a:extLst>
          </p:cNvPr>
          <p:cNvSpPr>
            <a:spLocks noGrp="1"/>
          </p:cNvSpPr>
          <p:nvPr>
            <p:ph idx="1"/>
          </p:nvPr>
        </p:nvSpPr>
        <p:spPr>
          <a:xfrm>
            <a:off x="804672" y="2421682"/>
            <a:ext cx="4977578" cy="3639289"/>
          </a:xfrm>
        </p:spPr>
        <p:txBody>
          <a:bodyPr anchor="ctr">
            <a:normAutofit/>
          </a:bodyPr>
          <a:lstStyle/>
          <a:p>
            <a:pPr marL="0" indent="0">
              <a:buNone/>
            </a:pPr>
            <a:r>
              <a:rPr lang="en-US" sz="1800" b="0" i="0">
                <a:solidFill>
                  <a:schemeClr val="tx2"/>
                </a:solidFill>
                <a:effectLst/>
              </a:rPr>
              <a:t>Linear search is a type of sequential searching algorithm. In this method, every element within the input array is traversed and compared with the key element to be found. If a match is found in the array the search is said to be successful; if there is no match found the search is said to be unsuccessful and gives the worst-case time complexity.</a:t>
            </a:r>
            <a:endParaRPr lang="en-US" sz="1800">
              <a:solidFill>
                <a:schemeClr val="tx2"/>
              </a:solidFill>
            </a:endParaRP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Research">
            <a:extLst>
              <a:ext uri="{FF2B5EF4-FFF2-40B4-BE49-F238E27FC236}">
                <a16:creationId xmlns:a16="http://schemas.microsoft.com/office/drawing/2014/main" id="{F0F0A49F-832E-4E95-F8DE-11B0FD974E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327773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D8E16FAB-7BF7-BC37-D8DC-48F4D1892050}"/>
              </a:ext>
            </a:extLst>
          </p:cNvPr>
          <p:cNvGraphicFramePr>
            <a:graphicFrameLocks noGrp="1"/>
          </p:cNvGraphicFramePr>
          <p:nvPr>
            <p:ph idx="1"/>
            <p:extLst>
              <p:ext uri="{D42A27DB-BD31-4B8C-83A1-F6EECF244321}">
                <p14:modId xmlns:p14="http://schemas.microsoft.com/office/powerpoint/2010/main" val="4024189557"/>
              </p:ext>
            </p:extLst>
          </p:nvPr>
        </p:nvGraphicFramePr>
        <p:xfrm>
          <a:off x="373626" y="452284"/>
          <a:ext cx="11405419" cy="59976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341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16DA29C2-FA78-51FF-2340-E557392689F9}"/>
              </a:ext>
            </a:extLst>
          </p:cNvPr>
          <p:cNvSpPr>
            <a:spLocks noGrp="1"/>
          </p:cNvSpPr>
          <p:nvPr>
            <p:ph type="title"/>
          </p:nvPr>
        </p:nvSpPr>
        <p:spPr>
          <a:xfrm>
            <a:off x="838201" y="3998018"/>
            <a:ext cx="3981854" cy="2216513"/>
          </a:xfrm>
        </p:spPr>
        <p:txBody>
          <a:bodyPr>
            <a:normAutofit/>
          </a:bodyPr>
          <a:lstStyle/>
          <a:p>
            <a:r>
              <a:rPr lang="en-US"/>
              <a:t>Time Complexity</a:t>
            </a:r>
          </a:p>
        </p:txBody>
      </p:sp>
      <p:sp>
        <p:nvSpPr>
          <p:cNvPr id="29" name="Arc 28">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C2F901D5-B85F-55D3-F3FB-9840569946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914" y="1517319"/>
            <a:ext cx="10872172" cy="1331841"/>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37B978B5-4D6E-D811-8310-575D38989C32}"/>
              </a:ext>
            </a:extLst>
          </p:cNvPr>
          <p:cNvSpPr>
            <a:spLocks noGrp="1"/>
          </p:cNvSpPr>
          <p:nvPr>
            <p:ph idx="1"/>
          </p:nvPr>
        </p:nvSpPr>
        <p:spPr>
          <a:xfrm>
            <a:off x="4970835" y="3998019"/>
            <a:ext cx="6382966" cy="2216512"/>
          </a:xfrm>
        </p:spPr>
        <p:txBody>
          <a:bodyPr>
            <a:normAutofit/>
          </a:bodyPr>
          <a:lstStyle/>
          <a:p>
            <a:r>
              <a:rPr lang="en-US" sz="1500" b="0" i="0">
                <a:effectLst/>
                <a:latin typeface="Verdana" panose="020B0604030504040204" pitchFamily="34" charset="0"/>
              </a:rPr>
              <a:t>Linear search traverses through every element sequentially therefore, the best case is when the element is found in the very first iteration. The best-case time complexity would be </a:t>
            </a:r>
            <a:r>
              <a:rPr lang="en-US" sz="1500" b="1" i="0">
                <a:effectLst/>
                <a:latin typeface="inherit"/>
              </a:rPr>
              <a:t>O(1)</a:t>
            </a:r>
            <a:r>
              <a:rPr lang="en-US" sz="1500" b="0" i="0">
                <a:effectLst/>
                <a:latin typeface="Verdana" panose="020B0604030504040204" pitchFamily="34" charset="0"/>
              </a:rPr>
              <a:t>.</a:t>
            </a:r>
          </a:p>
          <a:p>
            <a:r>
              <a:rPr lang="en-US" sz="1500" b="0" i="0">
                <a:effectLst/>
                <a:latin typeface="Verdana" panose="020B0604030504040204" pitchFamily="34" charset="0"/>
              </a:rPr>
              <a:t>However, the worst case of the linear search method would be an unsuccessful search that does not find the key value in the array, it performs n iterations. Therefore, the worst-case time complexity of the linear search algorithm would be </a:t>
            </a:r>
            <a:r>
              <a:rPr lang="en-US" sz="1500" b="1" i="0">
                <a:effectLst/>
                <a:latin typeface="inherit"/>
              </a:rPr>
              <a:t>O(n)</a:t>
            </a:r>
            <a:r>
              <a:rPr lang="en-US" sz="1500" b="0" i="0">
                <a:effectLst/>
                <a:latin typeface="Verdana" panose="020B0604030504040204" pitchFamily="34" charset="0"/>
              </a:rPr>
              <a:t>.</a:t>
            </a:r>
          </a:p>
          <a:p>
            <a:endParaRPr lang="en-US" sz="1500"/>
          </a:p>
        </p:txBody>
      </p:sp>
    </p:spTree>
    <p:extLst>
      <p:ext uri="{BB962C8B-B14F-4D97-AF65-F5344CB8AC3E}">
        <p14:creationId xmlns:p14="http://schemas.microsoft.com/office/powerpoint/2010/main" val="2998642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668E2A-D40F-B5E9-0737-9C8ACCED172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Animation</a:t>
            </a:r>
          </a:p>
        </p:txBody>
      </p:sp>
      <p:pic>
        <p:nvPicPr>
          <p:cNvPr id="8" name="Content Placeholder 7" descr="A screenshot of a search engine&#10;&#10;Description automatically generated">
            <a:extLst>
              <a:ext uri="{FF2B5EF4-FFF2-40B4-BE49-F238E27FC236}">
                <a16:creationId xmlns:a16="http://schemas.microsoft.com/office/drawing/2014/main" id="{0E40CA30-90D4-5291-F8BB-27BC2A22F2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1778" y="1675227"/>
            <a:ext cx="9908443" cy="4071963"/>
          </a:xfrm>
          <a:prstGeom prst="rect">
            <a:avLst/>
          </a:prstGeom>
        </p:spPr>
      </p:pic>
    </p:spTree>
    <p:extLst>
      <p:ext uri="{BB962C8B-B14F-4D97-AF65-F5344CB8AC3E}">
        <p14:creationId xmlns:p14="http://schemas.microsoft.com/office/powerpoint/2010/main" val="2624766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3CFCB84-7146-BBBC-74F6-77DE5D69D5AE}"/>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kern="1200" dirty="0">
                <a:solidFill>
                  <a:schemeClr val="tx1"/>
                </a:solidFill>
                <a:latin typeface="+mj-lt"/>
                <a:ea typeface="+mj-ea"/>
                <a:cs typeface="+mj-cs"/>
              </a:rPr>
              <a:t>Linear Search Flowchart</a:t>
            </a:r>
          </a:p>
        </p:txBody>
      </p:sp>
      <p:pic>
        <p:nvPicPr>
          <p:cNvPr id="5" name="Content Placeholder 4" descr="A diagram of a flowchart&#10;&#10;Description automatically generated">
            <a:extLst>
              <a:ext uri="{FF2B5EF4-FFF2-40B4-BE49-F238E27FC236}">
                <a16:creationId xmlns:a16="http://schemas.microsoft.com/office/drawing/2014/main" id="{338CE896-CEB9-B38D-FA71-51F1C7DA1E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8360" y="114802"/>
            <a:ext cx="2924672" cy="6628395"/>
          </a:xfrm>
          <a:prstGeom prst="rect">
            <a:avLst/>
          </a:prstGeom>
        </p:spPr>
      </p:pic>
    </p:spTree>
    <p:extLst>
      <p:ext uri="{BB962C8B-B14F-4D97-AF65-F5344CB8AC3E}">
        <p14:creationId xmlns:p14="http://schemas.microsoft.com/office/powerpoint/2010/main" val="1269020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32" name="Group 3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26" name="Freeform: Shape 25">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11FD5E60-BE83-AF52-30D2-3E1BB98AEDB5}"/>
              </a:ext>
            </a:extLst>
          </p:cNvPr>
          <p:cNvSpPr>
            <a:spLocks noGrp="1"/>
          </p:cNvSpPr>
          <p:nvPr>
            <p:ph type="title"/>
          </p:nvPr>
        </p:nvSpPr>
        <p:spPr>
          <a:xfrm>
            <a:off x="388468" y="1243013"/>
            <a:ext cx="3855720" cy="4371974"/>
          </a:xfrm>
        </p:spPr>
        <p:txBody>
          <a:bodyPr>
            <a:normAutofit/>
          </a:bodyPr>
          <a:lstStyle/>
          <a:p>
            <a:r>
              <a:rPr lang="en-US" sz="3600" kern="1200" dirty="0">
                <a:solidFill>
                  <a:schemeClr val="tx2"/>
                </a:solidFill>
                <a:latin typeface="+mj-lt"/>
                <a:ea typeface="+mj-ea"/>
                <a:cs typeface="+mj-cs"/>
              </a:rPr>
              <a:t>Linear Search Code in C#</a:t>
            </a:r>
            <a:endParaRPr lang="en-US" sz="3600" dirty="0">
              <a:solidFill>
                <a:schemeClr val="tx2"/>
              </a:solidFill>
            </a:endParaRPr>
          </a:p>
        </p:txBody>
      </p:sp>
      <p:sp>
        <p:nvSpPr>
          <p:cNvPr id="3" name="Content Placeholder 2">
            <a:extLst>
              <a:ext uri="{FF2B5EF4-FFF2-40B4-BE49-F238E27FC236}">
                <a16:creationId xmlns:a16="http://schemas.microsoft.com/office/drawing/2014/main" id="{80D2D7FE-8138-A7C1-D395-47B639D45FF3}"/>
              </a:ext>
            </a:extLst>
          </p:cNvPr>
          <p:cNvSpPr>
            <a:spLocks noGrp="1"/>
          </p:cNvSpPr>
          <p:nvPr>
            <p:ph idx="1"/>
          </p:nvPr>
        </p:nvSpPr>
        <p:spPr>
          <a:xfrm>
            <a:off x="6172200" y="804672"/>
            <a:ext cx="5221224" cy="5230368"/>
          </a:xfrm>
        </p:spPr>
        <p:txBody>
          <a:bodyPr anchor="ctr">
            <a:noAutofit/>
          </a:bodyPr>
          <a:lstStyle/>
          <a:p>
            <a:pPr marL="0" indent="0">
              <a:buNone/>
            </a:pPr>
            <a:r>
              <a:rPr lang="pt-BR" sz="1400" dirty="0">
                <a:solidFill>
                  <a:schemeClr val="tx2"/>
                </a:solidFill>
                <a:latin typeface="Congenial Black" panose="020F0502020204030204" pitchFamily="2" charset="0"/>
              </a:rPr>
              <a:t>int[] num = { 12, 3, 56, 8, 24, 6, 89 };</a:t>
            </a:r>
            <a:endParaRPr lang="en-US" sz="1400" dirty="0">
              <a:solidFill>
                <a:schemeClr val="tx2"/>
              </a:solidFill>
              <a:latin typeface="Congenial Black" panose="020F0502020204030204" pitchFamily="2" charset="0"/>
            </a:endParaRPr>
          </a:p>
          <a:p>
            <a:pPr marL="0" indent="0">
              <a:buNone/>
            </a:pPr>
            <a:r>
              <a:rPr lang="en-US" sz="1400" dirty="0">
                <a:solidFill>
                  <a:schemeClr val="tx2"/>
                </a:solidFill>
                <a:latin typeface="Congenial Black" panose="020F0502020204030204" pitchFamily="2" charset="0"/>
              </a:rPr>
              <a:t>int n = 24;</a:t>
            </a:r>
          </a:p>
          <a:p>
            <a:pPr marL="0" indent="0">
              <a:buNone/>
            </a:pPr>
            <a:r>
              <a:rPr lang="en-US" sz="1400" dirty="0">
                <a:solidFill>
                  <a:schemeClr val="tx2"/>
                </a:solidFill>
                <a:latin typeface="Congenial Black" panose="020F0502020204030204" pitchFamily="2" charset="0"/>
              </a:rPr>
              <a:t>bool </a:t>
            </a:r>
            <a:r>
              <a:rPr lang="en-US" sz="1400" dirty="0" err="1">
                <a:solidFill>
                  <a:schemeClr val="tx2"/>
                </a:solidFill>
                <a:latin typeface="Congenial Black" panose="020F0502020204030204" pitchFamily="2" charset="0"/>
              </a:rPr>
              <a:t>netice</a:t>
            </a:r>
            <a:r>
              <a:rPr lang="en-US" sz="1400" dirty="0">
                <a:solidFill>
                  <a:schemeClr val="tx2"/>
                </a:solidFill>
                <a:latin typeface="Congenial Black" panose="020F0502020204030204" pitchFamily="2" charset="0"/>
              </a:rPr>
              <a:t> = false;</a:t>
            </a:r>
          </a:p>
          <a:p>
            <a:pPr marL="0" indent="0">
              <a:buNone/>
            </a:pPr>
            <a:r>
              <a:rPr lang="nn-NO" sz="1400" dirty="0">
                <a:solidFill>
                  <a:schemeClr val="tx2"/>
                </a:solidFill>
                <a:latin typeface="Congenial Black" panose="020F0502020204030204" pitchFamily="2" charset="0"/>
              </a:rPr>
              <a:t>for (int i = 0; i &lt; num.Length; i++)</a:t>
            </a:r>
          </a:p>
          <a:p>
            <a:pPr marL="0" indent="0">
              <a:buNone/>
            </a:pPr>
            <a:r>
              <a:rPr lang="en-US" sz="1400" dirty="0">
                <a:solidFill>
                  <a:schemeClr val="tx2"/>
                </a:solidFill>
                <a:latin typeface="Congenial Black" panose="020F0502020204030204" pitchFamily="2" charset="0"/>
              </a:rPr>
              <a:t>{</a:t>
            </a:r>
          </a:p>
          <a:p>
            <a:pPr marL="0" indent="0">
              <a:buNone/>
            </a:pPr>
            <a:r>
              <a:rPr lang="en-US" sz="1400" dirty="0">
                <a:solidFill>
                  <a:schemeClr val="tx2"/>
                </a:solidFill>
                <a:latin typeface="Congenial Black" panose="020F0502020204030204" pitchFamily="2" charset="0"/>
              </a:rPr>
              <a:t>    if (num[</a:t>
            </a:r>
            <a:r>
              <a:rPr lang="en-US" sz="1400" dirty="0" err="1">
                <a:solidFill>
                  <a:schemeClr val="tx2"/>
                </a:solidFill>
                <a:latin typeface="Congenial Black" panose="020F0502020204030204" pitchFamily="2" charset="0"/>
              </a:rPr>
              <a:t>i</a:t>
            </a:r>
            <a:r>
              <a:rPr lang="en-US" sz="1400" dirty="0">
                <a:solidFill>
                  <a:schemeClr val="tx2"/>
                </a:solidFill>
                <a:latin typeface="Congenial Black" panose="020F0502020204030204" pitchFamily="2" charset="0"/>
              </a:rPr>
              <a:t>] == n)</a:t>
            </a:r>
          </a:p>
          <a:p>
            <a:pPr marL="0" indent="0">
              <a:buNone/>
            </a:pPr>
            <a:r>
              <a:rPr lang="en-US" sz="1400" dirty="0">
                <a:solidFill>
                  <a:schemeClr val="tx2"/>
                </a:solidFill>
                <a:latin typeface="Congenial Black" panose="020F0502020204030204" pitchFamily="2" charset="0"/>
              </a:rPr>
              <a:t>    {</a:t>
            </a:r>
          </a:p>
          <a:p>
            <a:pPr marL="0" indent="0">
              <a:buNone/>
            </a:pPr>
            <a:r>
              <a:rPr lang="en-US" sz="1400" dirty="0">
                <a:solidFill>
                  <a:schemeClr val="tx2"/>
                </a:solidFill>
                <a:latin typeface="Congenial Black" panose="020F0502020204030204" pitchFamily="2" charset="0"/>
              </a:rPr>
              <a:t>        </a:t>
            </a:r>
            <a:r>
              <a:rPr lang="en-US" sz="1400" dirty="0" err="1">
                <a:solidFill>
                  <a:schemeClr val="tx2"/>
                </a:solidFill>
                <a:latin typeface="Congenial Black" panose="020F0502020204030204" pitchFamily="2" charset="0"/>
              </a:rPr>
              <a:t>netice</a:t>
            </a:r>
            <a:r>
              <a:rPr lang="en-US" sz="1400" dirty="0">
                <a:solidFill>
                  <a:schemeClr val="tx2"/>
                </a:solidFill>
                <a:latin typeface="Congenial Black" panose="020F0502020204030204" pitchFamily="2" charset="0"/>
              </a:rPr>
              <a:t> = true;</a:t>
            </a:r>
          </a:p>
          <a:p>
            <a:pPr marL="0" indent="0">
              <a:buNone/>
            </a:pPr>
            <a:r>
              <a:rPr lang="en-US" sz="1400" dirty="0">
                <a:solidFill>
                  <a:schemeClr val="tx2"/>
                </a:solidFill>
                <a:latin typeface="Congenial Black" panose="020F0502020204030204" pitchFamily="2" charset="0"/>
              </a:rPr>
              <a:t>    }</a:t>
            </a:r>
          </a:p>
          <a:p>
            <a:pPr marL="0" indent="0">
              <a:buNone/>
            </a:pPr>
            <a:r>
              <a:rPr lang="en-US" sz="1400" dirty="0">
                <a:solidFill>
                  <a:schemeClr val="tx2"/>
                </a:solidFill>
                <a:latin typeface="Congenial Black" panose="020F0502020204030204" pitchFamily="2" charset="0"/>
              </a:rPr>
              <a:t>}</a:t>
            </a:r>
          </a:p>
          <a:p>
            <a:pPr marL="0" indent="0">
              <a:buNone/>
            </a:pPr>
            <a:endParaRPr lang="en-US" sz="1400" dirty="0">
              <a:solidFill>
                <a:schemeClr val="tx2"/>
              </a:solidFill>
              <a:latin typeface="Congenial Black" panose="020F0502020204030204" pitchFamily="2" charset="0"/>
            </a:endParaRPr>
          </a:p>
          <a:p>
            <a:pPr marL="0" indent="0">
              <a:buNone/>
            </a:pPr>
            <a:r>
              <a:rPr lang="en-US" sz="1400" dirty="0">
                <a:solidFill>
                  <a:schemeClr val="tx2"/>
                </a:solidFill>
                <a:latin typeface="Congenial Black" panose="020F0502020204030204" pitchFamily="2" charset="0"/>
              </a:rPr>
              <a:t>if (</a:t>
            </a:r>
            <a:r>
              <a:rPr lang="en-US" sz="1400" dirty="0" err="1">
                <a:solidFill>
                  <a:schemeClr val="tx2"/>
                </a:solidFill>
                <a:latin typeface="Congenial Black" panose="020F0502020204030204" pitchFamily="2" charset="0"/>
              </a:rPr>
              <a:t>netice</a:t>
            </a:r>
            <a:r>
              <a:rPr lang="en-US" sz="1400" dirty="0">
                <a:solidFill>
                  <a:schemeClr val="tx2"/>
                </a:solidFill>
                <a:latin typeface="Congenial Black" panose="020F0502020204030204" pitchFamily="2" charset="0"/>
              </a:rPr>
              <a:t> ==true)</a:t>
            </a:r>
          </a:p>
          <a:p>
            <a:pPr marL="0" indent="0">
              <a:buNone/>
            </a:pPr>
            <a:r>
              <a:rPr lang="en-US" sz="1400" dirty="0">
                <a:solidFill>
                  <a:schemeClr val="tx2"/>
                </a:solidFill>
                <a:latin typeface="Congenial Black" panose="020F0502020204030204" pitchFamily="2" charset="0"/>
              </a:rPr>
              <a:t>{</a:t>
            </a:r>
          </a:p>
          <a:p>
            <a:pPr marL="0" indent="0">
              <a:buNone/>
            </a:pPr>
            <a:r>
              <a:rPr lang="en-US" sz="1400" dirty="0">
                <a:solidFill>
                  <a:schemeClr val="tx2"/>
                </a:solidFill>
                <a:latin typeface="Congenial Black" panose="020F0502020204030204" pitchFamily="2" charset="0"/>
              </a:rPr>
              <a:t>    </a:t>
            </a:r>
            <a:r>
              <a:rPr lang="en-US" sz="1400" dirty="0" err="1">
                <a:solidFill>
                  <a:schemeClr val="tx2"/>
                </a:solidFill>
                <a:latin typeface="Congenial Black" panose="020F0502020204030204" pitchFamily="2" charset="0"/>
              </a:rPr>
              <a:t>Console.WriteLine</a:t>
            </a:r>
            <a:r>
              <a:rPr lang="en-US" sz="1400" dirty="0">
                <a:solidFill>
                  <a:schemeClr val="tx2"/>
                </a:solidFill>
                <a:latin typeface="Congenial Black" panose="020F0502020204030204" pitchFamily="2" charset="0"/>
              </a:rPr>
              <a:t>("Found");</a:t>
            </a:r>
          </a:p>
          <a:p>
            <a:pPr marL="0" indent="0">
              <a:buNone/>
            </a:pPr>
            <a:r>
              <a:rPr lang="en-US" sz="1400" dirty="0">
                <a:solidFill>
                  <a:schemeClr val="tx2"/>
                </a:solidFill>
                <a:latin typeface="Congenial Black" panose="020F0502020204030204" pitchFamily="2" charset="0"/>
              </a:rPr>
              <a:t>}</a:t>
            </a:r>
          </a:p>
          <a:p>
            <a:pPr marL="0" indent="0">
              <a:buNone/>
            </a:pPr>
            <a:r>
              <a:rPr lang="en-US" sz="1400" dirty="0">
                <a:solidFill>
                  <a:schemeClr val="tx2"/>
                </a:solidFill>
                <a:latin typeface="Congenial Black" panose="020F0502020204030204" pitchFamily="2" charset="0"/>
              </a:rPr>
              <a:t>else</a:t>
            </a:r>
          </a:p>
          <a:p>
            <a:pPr marL="0" indent="0">
              <a:buNone/>
            </a:pPr>
            <a:r>
              <a:rPr lang="en-US" sz="1400" dirty="0">
                <a:solidFill>
                  <a:schemeClr val="tx2"/>
                </a:solidFill>
                <a:latin typeface="Congenial Black" panose="020F0502020204030204" pitchFamily="2" charset="0"/>
              </a:rPr>
              <a:t>{</a:t>
            </a:r>
          </a:p>
          <a:p>
            <a:pPr marL="0" indent="0">
              <a:buNone/>
            </a:pPr>
            <a:r>
              <a:rPr lang="en-US" sz="1400" dirty="0">
                <a:solidFill>
                  <a:schemeClr val="tx2"/>
                </a:solidFill>
                <a:latin typeface="Congenial Black" panose="020F0502020204030204" pitchFamily="2" charset="0"/>
              </a:rPr>
              <a:t>    </a:t>
            </a:r>
            <a:r>
              <a:rPr lang="en-US" sz="1400" dirty="0" err="1">
                <a:solidFill>
                  <a:schemeClr val="tx2"/>
                </a:solidFill>
                <a:latin typeface="Congenial Black" panose="020F0502020204030204" pitchFamily="2" charset="0"/>
              </a:rPr>
              <a:t>Console.WriteLine</a:t>
            </a:r>
            <a:r>
              <a:rPr lang="en-US" sz="1400" dirty="0">
                <a:solidFill>
                  <a:schemeClr val="tx2"/>
                </a:solidFill>
                <a:latin typeface="Congenial Black" panose="020F0502020204030204" pitchFamily="2" charset="0"/>
              </a:rPr>
              <a:t>("Not Found");</a:t>
            </a:r>
          </a:p>
          <a:p>
            <a:pPr marL="0" indent="0">
              <a:buNone/>
            </a:pPr>
            <a:r>
              <a:rPr lang="en-US" sz="1400" dirty="0">
                <a:solidFill>
                  <a:schemeClr val="tx2"/>
                </a:solidFill>
                <a:latin typeface="Congenial Black" panose="020F0502020204030204" pitchFamily="2" charset="0"/>
              </a:rPr>
              <a:t>}</a:t>
            </a:r>
          </a:p>
        </p:txBody>
      </p:sp>
    </p:spTree>
    <p:extLst>
      <p:ext uri="{BB962C8B-B14F-4D97-AF65-F5344CB8AC3E}">
        <p14:creationId xmlns:p14="http://schemas.microsoft.com/office/powerpoint/2010/main" val="11763126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BlocksVTI">
  <a:themeElements>
    <a:clrScheme name="AnalogousFromDarkSeedLeftStep">
      <a:dk1>
        <a:srgbClr val="000000"/>
      </a:dk1>
      <a:lt1>
        <a:srgbClr val="FFFFFF"/>
      </a:lt1>
      <a:dk2>
        <a:srgbClr val="181634"/>
      </a:dk2>
      <a:lt2>
        <a:srgbClr val="F0F3F1"/>
      </a:lt2>
      <a:accent1>
        <a:srgbClr val="C94794"/>
      </a:accent1>
      <a:accent2>
        <a:srgbClr val="B635B7"/>
      </a:accent2>
      <a:accent3>
        <a:srgbClr val="9247C9"/>
      </a:accent3>
      <a:accent4>
        <a:srgbClr val="4A35B7"/>
      </a:accent4>
      <a:accent5>
        <a:srgbClr val="4769C9"/>
      </a:accent5>
      <a:accent6>
        <a:srgbClr val="358DB7"/>
      </a:accent6>
      <a:hlink>
        <a:srgbClr val="505BC4"/>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sVTI" id="{31656FE6-20D8-4105-85EA-706EC9332BE9}" vid="{039DFFC9-9B25-4063-9235-B287A446F509}"/>
    </a:ext>
  </a:extLst>
</a:theme>
</file>

<file path=ppt/theme/theme5.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TotalTime>
  <Words>1607</Words>
  <Application>Microsoft Office PowerPoint</Application>
  <PresentationFormat>Widescreen</PresentationFormat>
  <Paragraphs>117</Paragraphs>
  <Slides>39</Slides>
  <Notes>0</Notes>
  <HiddenSlides>0</HiddenSlides>
  <MMClips>0</MMClips>
  <ScaleCrop>false</ScaleCrop>
  <HeadingPairs>
    <vt:vector size="6" baseType="variant">
      <vt:variant>
        <vt:lpstr>Fonts Used</vt:lpstr>
      </vt:variant>
      <vt:variant>
        <vt:i4>15</vt:i4>
      </vt:variant>
      <vt:variant>
        <vt:lpstr>Theme</vt:lpstr>
      </vt:variant>
      <vt:variant>
        <vt:i4>5</vt:i4>
      </vt:variant>
      <vt:variant>
        <vt:lpstr>Slide Titles</vt:lpstr>
      </vt:variant>
      <vt:variant>
        <vt:i4>39</vt:i4>
      </vt:variant>
    </vt:vector>
  </HeadingPairs>
  <TitlesOfParts>
    <vt:vector size="59" baseType="lpstr">
      <vt:lpstr>Aptos</vt:lpstr>
      <vt:lpstr>Aptos Display</vt:lpstr>
      <vt:lpstr>Arial</vt:lpstr>
      <vt:lpstr>Arial Black</vt:lpstr>
      <vt:lpstr>Avenir Next LT Pro</vt:lpstr>
      <vt:lpstr>Avenir Next LT Pro Light</vt:lpstr>
      <vt:lpstr>Calibri</vt:lpstr>
      <vt:lpstr>Calibri Light</vt:lpstr>
      <vt:lpstr>Congenial Black</vt:lpstr>
      <vt:lpstr>inherit</vt:lpstr>
      <vt:lpstr>Libre Baskerville</vt:lpstr>
      <vt:lpstr>Palatino Linotype</vt:lpstr>
      <vt:lpstr>Roboto</vt:lpstr>
      <vt:lpstr>Tahoma</vt:lpstr>
      <vt:lpstr>Verdana</vt:lpstr>
      <vt:lpstr>Office Theme</vt:lpstr>
      <vt:lpstr>Office Theme</vt:lpstr>
      <vt:lpstr>Office Theme</vt:lpstr>
      <vt:lpstr>BlocksVTI</vt:lpstr>
      <vt:lpstr>Тема Office</vt:lpstr>
      <vt:lpstr>Search Algorithms</vt:lpstr>
      <vt:lpstr>Topics</vt:lpstr>
      <vt:lpstr>Searching Algorithm</vt:lpstr>
      <vt:lpstr>Linear Search</vt:lpstr>
      <vt:lpstr>PowerPoint Presentation</vt:lpstr>
      <vt:lpstr>Time Complexity</vt:lpstr>
      <vt:lpstr>Animation</vt:lpstr>
      <vt:lpstr>Linear Search Flowchart</vt:lpstr>
      <vt:lpstr>Linear Search Code in C#</vt:lpstr>
      <vt:lpstr>Binary Search Alqoritmi</vt:lpstr>
      <vt:lpstr>PowerPoint Presentation</vt:lpstr>
      <vt:lpstr>PowerPoint Presentation</vt:lpstr>
      <vt:lpstr>PowerPoint Presentation</vt:lpstr>
      <vt:lpstr>Ternary Search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Ternary Search Flowchart</vt:lpstr>
      <vt:lpstr>Ternary Search Code in C#</vt:lpstr>
      <vt:lpstr>Jump search</vt:lpstr>
      <vt:lpstr>Üstünlükləri və çatışmayan cəhətləri </vt:lpstr>
      <vt:lpstr>PowerPoint Presentation</vt:lpstr>
      <vt:lpstr> Zaman mürəkkəbliyi : </vt:lpstr>
      <vt:lpstr>Example :  </vt:lpstr>
      <vt:lpstr>Interpolation Search</vt:lpstr>
      <vt:lpstr>PowerPoint Presentation</vt:lpstr>
      <vt:lpstr>Ən Yaxşı Hal (Best Case) Zaman mürəkkəbliyi: O(log log n) Şərtlər: Bərabər paylanmış verilənlər olduqda. Yəni, verilənlər massivindəki elementlər arasında təxminən eyni fərq varsa (məsələn, [10, 20, 30, 40, 50]). Bu halda, alqoritm hər addımda doğru təxmin edir və elementləri daha az addımda tapa bilir. Axtarılan element mərkəzə yaxın olduqda. Axtarılan element massivdəki elementlərin ortalarına yaxın olduqda, axtarış çox tez nəticələnir, çünki interpolasiya daha dəqiq olur. </vt:lpstr>
      <vt:lpstr>Ən Pis Hal (Worst Case) Zaman mürəkkəbliyi: O(n) Şərtlər: Verilənlər bərabər paylanmamışdır. Əgər verilənlər arasında böyük fərqlər varsa (məsələn, [10, 20, 30, 1000, 5000, 10000]), interpolasiya doğru təxmin edə bilmir. Alqoritm səhv təxmin edərək, doğru elementə çatmaq üçün daha çox addım atmalı olur. Axtarılan element massivdə yoxdur. Axtarılan element massivdə yoxdursa və verilənlər qeyri-bərabər paylanıbsa, alqoritm tamamilə bütün elementləri yoxlamağa məcbur ola bilər, bu da performansı daha da pisləşdirir.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Rəvan Məhərrəmli</dc:creator>
  <cp:lastModifiedBy>Rəvan Məhərrəmli</cp:lastModifiedBy>
  <cp:revision>5</cp:revision>
  <dcterms:created xsi:type="dcterms:W3CDTF">2024-10-04T20:20:22Z</dcterms:created>
  <dcterms:modified xsi:type="dcterms:W3CDTF">2024-10-06T17:58:09Z</dcterms:modified>
</cp:coreProperties>
</file>